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theme/theme4.xml" ContentType="application/vnd.openxmlformats-officedocument.theme+xml"/>
  <Override PartName="/ppt/slideLayouts/slideLayout5.xml" ContentType="application/vnd.openxmlformats-officedocument.presentationml.slideLayout+xml"/>
  <Override PartName="/ppt/theme/theme5.xml" ContentType="application/vnd.openxmlformats-officedocument.theme+xml"/>
  <Override PartName="/ppt/slideLayouts/slideLayout6.xml" ContentType="application/vnd.openxmlformats-officedocument.presentationml.slideLayout+xml"/>
  <Override PartName="/ppt/theme/theme6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7.xml" ContentType="application/vnd.openxmlformats-officedocument.theme+xml"/>
  <Override PartName="/ppt/slideLayouts/slideLayout9.xml" ContentType="application/vnd.openxmlformats-officedocument.presentationml.slideLayout+xml"/>
  <Override PartName="/ppt/theme/theme8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9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  <p:sldMasterId id="2147483664" r:id="rId5"/>
    <p:sldMasterId id="2147483667" r:id="rId6"/>
    <p:sldMasterId id="2147483670" r:id="rId7"/>
    <p:sldMasterId id="2147483673" r:id="rId8"/>
    <p:sldMasterId id="2147483676" r:id="rId9"/>
    <p:sldMasterId id="2147483678" r:id="rId10"/>
    <p:sldMasterId id="2147483681" r:id="rId11"/>
    <p:sldMasterId id="2147483683" r:id="rId12"/>
    <p:sldMasterId id="2147483687" r:id="rId13"/>
  </p:sldMasterIdLst>
  <p:notesMasterIdLst>
    <p:notesMasterId r:id="rId24"/>
  </p:notesMasterIdLst>
  <p:handoutMasterIdLst>
    <p:handoutMasterId r:id="rId25"/>
  </p:handoutMasterIdLst>
  <p:sldIdLst>
    <p:sldId id="402" r:id="rId14"/>
    <p:sldId id="518" r:id="rId15"/>
    <p:sldId id="572" r:id="rId16"/>
    <p:sldId id="573" r:id="rId17"/>
    <p:sldId id="554" r:id="rId18"/>
    <p:sldId id="574" r:id="rId19"/>
    <p:sldId id="575" r:id="rId20"/>
    <p:sldId id="576" r:id="rId21"/>
    <p:sldId id="577" r:id="rId22"/>
    <p:sldId id="454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5ECB56E-E2A1-42B6-B271-AA2352D89EC2}">
          <p14:sldIdLst>
            <p14:sldId id="402"/>
            <p14:sldId id="518"/>
            <p14:sldId id="572"/>
            <p14:sldId id="573"/>
            <p14:sldId id="554"/>
            <p14:sldId id="574"/>
            <p14:sldId id="575"/>
            <p14:sldId id="576"/>
            <p14:sldId id="577"/>
          </p14:sldIdLst>
        </p14:section>
        <p14:section name="Untitled Section" id="{36C0A4E3-5242-427F-B391-3FC9F2AF48F3}">
          <p14:sldIdLst>
            <p14:sldId id="45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arish Ramani" initials="HR" lastIdx="1" clrIdx="0">
    <p:extLst>
      <p:ext uri="{19B8F6BF-5375-455C-9EA6-DF929625EA0E}">
        <p15:presenceInfo xmlns:p15="http://schemas.microsoft.com/office/powerpoint/2012/main" userId="S-1-5-21-1417001333-725345543-1177238915-26894" providerId="AD"/>
      </p:ext>
    </p:extLst>
  </p:cmAuthor>
  <p:cmAuthor id="2" name="Ashwin V K" initials="AVK" lastIdx="1" clrIdx="1">
    <p:extLst>
      <p:ext uri="{19B8F6BF-5375-455C-9EA6-DF929625EA0E}">
        <p15:presenceInfo xmlns:p15="http://schemas.microsoft.com/office/powerpoint/2012/main" userId="S-1-5-21-1417001333-725345543-1177238915-155853" providerId="AD"/>
      </p:ext>
    </p:extLst>
  </p:cmAuthor>
  <p:cmAuthor id="3" name="Guhan V M" initials="GVM" lastIdx="2" clrIdx="2">
    <p:extLst>
      <p:ext uri="{19B8F6BF-5375-455C-9EA6-DF929625EA0E}">
        <p15:presenceInfo xmlns:p15="http://schemas.microsoft.com/office/powerpoint/2012/main" userId="S-1-5-21-1417001333-725345543-1177238915-21265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193D4"/>
    <a:srgbClr val="9BC2E6"/>
    <a:srgbClr val="2E75B6"/>
    <a:srgbClr val="E9EBF5"/>
    <a:srgbClr val="FFFFFF"/>
    <a:srgbClr val="D9D9D9"/>
    <a:srgbClr val="428BCA"/>
    <a:srgbClr val="FBFBFB"/>
    <a:srgbClr val="FFAA11"/>
    <a:srgbClr val="4B96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 snapToGrid="0">
      <p:cViewPr>
        <p:scale>
          <a:sx n="60" d="100"/>
          <a:sy n="60" d="100"/>
        </p:scale>
        <p:origin x="88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33" d="100"/>
        <a:sy n="33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Master" Target="slideMasters/slideMaster10.xml"/><Relationship Id="rId18" Type="http://schemas.openxmlformats.org/officeDocument/2006/relationships/slide" Target="slides/slide5.xml"/><Relationship Id="rId26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slide" Target="slides/slide8.xml"/><Relationship Id="rId7" Type="http://schemas.openxmlformats.org/officeDocument/2006/relationships/slideMaster" Target="slideMasters/slideMaster4.xml"/><Relationship Id="rId12" Type="http://schemas.openxmlformats.org/officeDocument/2006/relationships/slideMaster" Target="slideMasters/slideMaster9.xml"/><Relationship Id="rId17" Type="http://schemas.openxmlformats.org/officeDocument/2006/relationships/slide" Target="slides/slide4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3.xml"/><Relationship Id="rId20" Type="http://schemas.openxmlformats.org/officeDocument/2006/relationships/slide" Target="slides/slide7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Master" Target="slideMasters/slideMaster8.xml"/><Relationship Id="rId24" Type="http://schemas.openxmlformats.org/officeDocument/2006/relationships/notesMaster" Target="notesMasters/notesMaster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2.xml"/><Relationship Id="rId23" Type="http://schemas.openxmlformats.org/officeDocument/2006/relationships/slide" Target="slides/slide10.xml"/><Relationship Id="rId28" Type="http://schemas.openxmlformats.org/officeDocument/2006/relationships/viewProps" Target="viewProps.xml"/><Relationship Id="rId10" Type="http://schemas.openxmlformats.org/officeDocument/2006/relationships/slideMaster" Target="slideMasters/slideMaster7.xml"/><Relationship Id="rId19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1.xml"/><Relationship Id="rId22" Type="http://schemas.openxmlformats.org/officeDocument/2006/relationships/slide" Target="slides/slide9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60D3A1A-5570-4A69-9F88-DD6DCA960A27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IN"/>
        </a:p>
      </dgm:t>
    </dgm:pt>
    <dgm:pt modelId="{346E8A47-505E-4738-BAF5-B4CD81923439}">
      <dgm:prSet/>
      <dgm:spPr/>
      <dgm:t>
        <a:bodyPr/>
        <a:lstStyle/>
        <a:p>
          <a:r>
            <a:rPr lang="en-US"/>
            <a:t>Performed the Data Splitting by 75 % to train and 25% to testing.</a:t>
          </a:r>
          <a:endParaRPr lang="en-IN"/>
        </a:p>
      </dgm:t>
    </dgm:pt>
    <dgm:pt modelId="{8F6BD53F-7B79-4382-966F-181E98596885}" type="parTrans" cxnId="{4EF59940-AF1C-46DC-B063-389A40ACCDAA}">
      <dgm:prSet/>
      <dgm:spPr/>
      <dgm:t>
        <a:bodyPr/>
        <a:lstStyle/>
        <a:p>
          <a:endParaRPr lang="en-IN"/>
        </a:p>
      </dgm:t>
    </dgm:pt>
    <dgm:pt modelId="{5FCCC3B2-D012-46F5-AD58-74232F66BCA3}" type="sibTrans" cxnId="{4EF59940-AF1C-46DC-B063-389A40ACCDAA}">
      <dgm:prSet/>
      <dgm:spPr/>
      <dgm:t>
        <a:bodyPr/>
        <a:lstStyle/>
        <a:p>
          <a:endParaRPr lang="en-IN"/>
        </a:p>
      </dgm:t>
    </dgm:pt>
    <dgm:pt modelId="{BB6448C5-52AF-403E-AB1C-32DBFA7E1C25}">
      <dgm:prSet/>
      <dgm:spPr/>
      <dgm:t>
        <a:bodyPr/>
        <a:lstStyle/>
        <a:p>
          <a:r>
            <a:rPr lang="en-US" dirty="0"/>
            <a:t>Converted the month and Day data into One hot encoded variables to use in the modelling.</a:t>
          </a:r>
          <a:endParaRPr lang="en-IN" dirty="0"/>
        </a:p>
      </dgm:t>
    </dgm:pt>
    <dgm:pt modelId="{2E3F799A-5D7A-48E4-9839-3D491553B25F}" type="parTrans" cxnId="{DC16D8F3-EDBE-40E0-9CA5-E8230CB2F836}">
      <dgm:prSet/>
      <dgm:spPr/>
      <dgm:t>
        <a:bodyPr/>
        <a:lstStyle/>
        <a:p>
          <a:endParaRPr lang="en-IN"/>
        </a:p>
      </dgm:t>
    </dgm:pt>
    <dgm:pt modelId="{C3BE797D-9D43-4F0F-80FC-564600F8AD34}" type="sibTrans" cxnId="{DC16D8F3-EDBE-40E0-9CA5-E8230CB2F836}">
      <dgm:prSet/>
      <dgm:spPr/>
      <dgm:t>
        <a:bodyPr/>
        <a:lstStyle/>
        <a:p>
          <a:endParaRPr lang="en-IN"/>
        </a:p>
      </dgm:t>
    </dgm:pt>
    <dgm:pt modelId="{8D6A3DB2-98E0-4A89-A34A-B08B9A816F97}">
      <dgm:prSet/>
      <dgm:spPr/>
      <dgm:t>
        <a:bodyPr/>
        <a:lstStyle/>
        <a:p>
          <a:r>
            <a:rPr lang="en-US" dirty="0"/>
            <a:t>Applied the Models Like Linear Regression, XGBOOST and SVM on the data and analyzed the overall performance</a:t>
          </a:r>
          <a:endParaRPr lang="en-IN" dirty="0"/>
        </a:p>
      </dgm:t>
    </dgm:pt>
    <dgm:pt modelId="{F2BEACA4-A63D-495D-807F-477A1CAB3247}" type="parTrans" cxnId="{9AA1393A-97E8-4D37-8E7D-930565CF79DD}">
      <dgm:prSet/>
      <dgm:spPr/>
      <dgm:t>
        <a:bodyPr/>
        <a:lstStyle/>
        <a:p>
          <a:endParaRPr lang="en-IN"/>
        </a:p>
      </dgm:t>
    </dgm:pt>
    <dgm:pt modelId="{2FFCB0AF-DF6D-45DB-8F08-C7657A92E16B}" type="sibTrans" cxnId="{9AA1393A-97E8-4D37-8E7D-930565CF79DD}">
      <dgm:prSet/>
      <dgm:spPr/>
      <dgm:t>
        <a:bodyPr/>
        <a:lstStyle/>
        <a:p>
          <a:endParaRPr lang="en-IN"/>
        </a:p>
      </dgm:t>
    </dgm:pt>
    <dgm:pt modelId="{ECB669C0-385E-449A-83AB-F24B0DD711B8}" type="pres">
      <dgm:prSet presAssocID="{160D3A1A-5570-4A69-9F88-DD6DCA960A27}" presName="linear" presStyleCnt="0">
        <dgm:presLayoutVars>
          <dgm:animLvl val="lvl"/>
          <dgm:resizeHandles val="exact"/>
        </dgm:presLayoutVars>
      </dgm:prSet>
      <dgm:spPr/>
    </dgm:pt>
    <dgm:pt modelId="{0DDCBB2C-4EA9-470E-B08A-C4AEB8484F7C}" type="pres">
      <dgm:prSet presAssocID="{346E8A47-505E-4738-BAF5-B4CD81923439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233B3046-DA0E-462D-871E-72E1ACAF39C5}" type="pres">
      <dgm:prSet presAssocID="{5FCCC3B2-D012-46F5-AD58-74232F66BCA3}" presName="spacer" presStyleCnt="0"/>
      <dgm:spPr/>
    </dgm:pt>
    <dgm:pt modelId="{0DDC2AE8-70EF-45CE-85F8-85CE3FD782C8}" type="pres">
      <dgm:prSet presAssocID="{BB6448C5-52AF-403E-AB1C-32DBFA7E1C25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B7730ADA-AAC5-41CA-8344-C9562D3855DC}" type="pres">
      <dgm:prSet presAssocID="{C3BE797D-9D43-4F0F-80FC-564600F8AD34}" presName="spacer" presStyleCnt="0"/>
      <dgm:spPr/>
    </dgm:pt>
    <dgm:pt modelId="{CAD4311A-67AE-4F83-8882-C4F0CBEB1104}" type="pres">
      <dgm:prSet presAssocID="{8D6A3DB2-98E0-4A89-A34A-B08B9A816F97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9AA1393A-97E8-4D37-8E7D-930565CF79DD}" srcId="{160D3A1A-5570-4A69-9F88-DD6DCA960A27}" destId="{8D6A3DB2-98E0-4A89-A34A-B08B9A816F97}" srcOrd="2" destOrd="0" parTransId="{F2BEACA4-A63D-495D-807F-477A1CAB3247}" sibTransId="{2FFCB0AF-DF6D-45DB-8F08-C7657A92E16B}"/>
    <dgm:cxn modelId="{4EF59940-AF1C-46DC-B063-389A40ACCDAA}" srcId="{160D3A1A-5570-4A69-9F88-DD6DCA960A27}" destId="{346E8A47-505E-4738-BAF5-B4CD81923439}" srcOrd="0" destOrd="0" parTransId="{8F6BD53F-7B79-4382-966F-181E98596885}" sibTransId="{5FCCC3B2-D012-46F5-AD58-74232F66BCA3}"/>
    <dgm:cxn modelId="{A038AD61-6AFE-436A-864A-0D43E188C3F1}" type="presOf" srcId="{160D3A1A-5570-4A69-9F88-DD6DCA960A27}" destId="{ECB669C0-385E-449A-83AB-F24B0DD711B8}" srcOrd="0" destOrd="0" presId="urn:microsoft.com/office/officeart/2005/8/layout/vList2"/>
    <dgm:cxn modelId="{22C22962-39BC-4ACC-B059-2B784391B1A4}" type="presOf" srcId="{8D6A3DB2-98E0-4A89-A34A-B08B9A816F97}" destId="{CAD4311A-67AE-4F83-8882-C4F0CBEB1104}" srcOrd="0" destOrd="0" presId="urn:microsoft.com/office/officeart/2005/8/layout/vList2"/>
    <dgm:cxn modelId="{C08B326E-AE25-4882-A960-C9F811FF0E8D}" type="presOf" srcId="{BB6448C5-52AF-403E-AB1C-32DBFA7E1C25}" destId="{0DDC2AE8-70EF-45CE-85F8-85CE3FD782C8}" srcOrd="0" destOrd="0" presId="urn:microsoft.com/office/officeart/2005/8/layout/vList2"/>
    <dgm:cxn modelId="{A746C387-07C6-43BE-98E2-6C44E9C6705A}" type="presOf" srcId="{346E8A47-505E-4738-BAF5-B4CD81923439}" destId="{0DDCBB2C-4EA9-470E-B08A-C4AEB8484F7C}" srcOrd="0" destOrd="0" presId="urn:microsoft.com/office/officeart/2005/8/layout/vList2"/>
    <dgm:cxn modelId="{DC16D8F3-EDBE-40E0-9CA5-E8230CB2F836}" srcId="{160D3A1A-5570-4A69-9F88-DD6DCA960A27}" destId="{BB6448C5-52AF-403E-AB1C-32DBFA7E1C25}" srcOrd="1" destOrd="0" parTransId="{2E3F799A-5D7A-48E4-9839-3D491553B25F}" sibTransId="{C3BE797D-9D43-4F0F-80FC-564600F8AD34}"/>
    <dgm:cxn modelId="{38E47CF1-B887-430A-A087-8E52ED33692A}" type="presParOf" srcId="{ECB669C0-385E-449A-83AB-F24B0DD711B8}" destId="{0DDCBB2C-4EA9-470E-B08A-C4AEB8484F7C}" srcOrd="0" destOrd="0" presId="urn:microsoft.com/office/officeart/2005/8/layout/vList2"/>
    <dgm:cxn modelId="{59458571-529B-4A83-B31E-AB0DC22A2B94}" type="presParOf" srcId="{ECB669C0-385E-449A-83AB-F24B0DD711B8}" destId="{233B3046-DA0E-462D-871E-72E1ACAF39C5}" srcOrd="1" destOrd="0" presId="urn:microsoft.com/office/officeart/2005/8/layout/vList2"/>
    <dgm:cxn modelId="{061C6DCC-9D14-4C96-9F2A-32D2E572D567}" type="presParOf" srcId="{ECB669C0-385E-449A-83AB-F24B0DD711B8}" destId="{0DDC2AE8-70EF-45CE-85F8-85CE3FD782C8}" srcOrd="2" destOrd="0" presId="urn:microsoft.com/office/officeart/2005/8/layout/vList2"/>
    <dgm:cxn modelId="{47FF1913-8894-4820-9020-0CB4F76B05D6}" type="presParOf" srcId="{ECB669C0-385E-449A-83AB-F24B0DD711B8}" destId="{B7730ADA-AAC5-41CA-8344-C9562D3855DC}" srcOrd="3" destOrd="0" presId="urn:microsoft.com/office/officeart/2005/8/layout/vList2"/>
    <dgm:cxn modelId="{F7ACD703-1F4E-4C21-A400-54CC21A4757C}" type="presParOf" srcId="{ECB669C0-385E-449A-83AB-F24B0DD711B8}" destId="{CAD4311A-67AE-4F83-8882-C4F0CBEB1104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073BEC9-9E9F-43DC-A7D5-F0F031E0897E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35FABFE7-DEF2-4811-9B06-9F5B80573094}">
      <dgm:prSet/>
      <dgm:spPr/>
      <dgm:t>
        <a:bodyPr/>
        <a:lstStyle/>
        <a:p>
          <a:r>
            <a:rPr lang="en-US" b="1" dirty="0"/>
            <a:t>Linear Regression</a:t>
          </a:r>
          <a:endParaRPr lang="en-IN" b="1" dirty="0"/>
        </a:p>
      </dgm:t>
    </dgm:pt>
    <dgm:pt modelId="{8F6AACC0-1492-4BD4-88C9-B4E69BF38DB9}" type="parTrans" cxnId="{673EEEAA-3316-4F0B-821A-B3A33FA820EC}">
      <dgm:prSet/>
      <dgm:spPr/>
      <dgm:t>
        <a:bodyPr/>
        <a:lstStyle/>
        <a:p>
          <a:endParaRPr lang="en-IN"/>
        </a:p>
      </dgm:t>
    </dgm:pt>
    <dgm:pt modelId="{05257AC1-C45C-4918-9158-3826C2C51EBD}" type="sibTrans" cxnId="{673EEEAA-3316-4F0B-821A-B3A33FA820EC}">
      <dgm:prSet/>
      <dgm:spPr/>
      <dgm:t>
        <a:bodyPr/>
        <a:lstStyle/>
        <a:p>
          <a:endParaRPr lang="en-IN"/>
        </a:p>
      </dgm:t>
    </dgm:pt>
    <dgm:pt modelId="{38D9B05A-FE6B-4221-8F4B-E313F947FF14}">
      <dgm:prSet/>
      <dgm:spPr/>
      <dgm:t>
        <a:bodyPr/>
        <a:lstStyle/>
        <a:p>
          <a:r>
            <a:rPr lang="en-US" b="1" dirty="0"/>
            <a:t>XGBOOST Regressor</a:t>
          </a:r>
          <a:endParaRPr lang="en-IN" b="1" dirty="0"/>
        </a:p>
      </dgm:t>
    </dgm:pt>
    <dgm:pt modelId="{DDBE9424-635A-488B-8D24-2EC9734948D6}" type="parTrans" cxnId="{1DAD5B56-8DFB-420A-B946-F21DA4202EF6}">
      <dgm:prSet/>
      <dgm:spPr/>
      <dgm:t>
        <a:bodyPr/>
        <a:lstStyle/>
        <a:p>
          <a:endParaRPr lang="en-IN"/>
        </a:p>
      </dgm:t>
    </dgm:pt>
    <dgm:pt modelId="{C93CEBFA-5380-4899-ABBB-F8F717D7FC3E}" type="sibTrans" cxnId="{1DAD5B56-8DFB-420A-B946-F21DA4202EF6}">
      <dgm:prSet/>
      <dgm:spPr/>
      <dgm:t>
        <a:bodyPr/>
        <a:lstStyle/>
        <a:p>
          <a:endParaRPr lang="en-IN"/>
        </a:p>
      </dgm:t>
    </dgm:pt>
    <dgm:pt modelId="{73593207-5485-4CCE-A29B-CEB6CBE86400}">
      <dgm:prSet/>
      <dgm:spPr/>
      <dgm:t>
        <a:bodyPr/>
        <a:lstStyle/>
        <a:p>
          <a:r>
            <a:rPr lang="en-US" b="1" dirty="0"/>
            <a:t>Support Vector Regressor</a:t>
          </a:r>
          <a:endParaRPr lang="en-IN" b="1" dirty="0"/>
        </a:p>
      </dgm:t>
    </dgm:pt>
    <dgm:pt modelId="{8026071D-316A-4504-ABBA-486045DB93F1}" type="parTrans" cxnId="{93ECBBB8-3C53-4763-BAD7-A79CD39EC2AB}">
      <dgm:prSet/>
      <dgm:spPr/>
      <dgm:t>
        <a:bodyPr/>
        <a:lstStyle/>
        <a:p>
          <a:endParaRPr lang="en-IN"/>
        </a:p>
      </dgm:t>
    </dgm:pt>
    <dgm:pt modelId="{BDC2CF97-A067-48C9-B57A-08A76596833C}" type="sibTrans" cxnId="{93ECBBB8-3C53-4763-BAD7-A79CD39EC2AB}">
      <dgm:prSet/>
      <dgm:spPr/>
      <dgm:t>
        <a:bodyPr/>
        <a:lstStyle/>
        <a:p>
          <a:endParaRPr lang="en-IN"/>
        </a:p>
      </dgm:t>
    </dgm:pt>
    <dgm:pt modelId="{6C5D4125-3E99-4DB2-B0DC-3CBA54D39BBE}">
      <dgm:prSet/>
      <dgm:spPr/>
      <dgm:t>
        <a:bodyPr/>
        <a:lstStyle/>
        <a:p>
          <a:pPr>
            <a:buNone/>
          </a:pPr>
          <a:r>
            <a:rPr lang="en-US" b="1" dirty="0"/>
            <a:t>MSE--1.28</a:t>
          </a:r>
          <a:endParaRPr lang="en-IN" b="1" dirty="0"/>
        </a:p>
      </dgm:t>
    </dgm:pt>
    <dgm:pt modelId="{D08C1B24-B949-467A-9A34-97EF93D97DC4}" type="parTrans" cxnId="{EB0A52C4-CAFF-4EC2-AF42-4235EFABA19A}">
      <dgm:prSet/>
      <dgm:spPr/>
      <dgm:t>
        <a:bodyPr/>
        <a:lstStyle/>
        <a:p>
          <a:endParaRPr lang="en-IN"/>
        </a:p>
      </dgm:t>
    </dgm:pt>
    <dgm:pt modelId="{4D6CF25F-3B5F-46FF-8C3B-2121966C0B86}" type="sibTrans" cxnId="{EB0A52C4-CAFF-4EC2-AF42-4235EFABA19A}">
      <dgm:prSet/>
      <dgm:spPr/>
      <dgm:t>
        <a:bodyPr/>
        <a:lstStyle/>
        <a:p>
          <a:endParaRPr lang="en-IN"/>
        </a:p>
      </dgm:t>
    </dgm:pt>
    <dgm:pt modelId="{91D02CC6-3F58-405F-9E2C-45A34D3E487B}">
      <dgm:prSet/>
      <dgm:spPr/>
      <dgm:t>
        <a:bodyPr/>
        <a:lstStyle/>
        <a:p>
          <a:pPr algn="ctr">
            <a:buNone/>
          </a:pPr>
          <a:r>
            <a:rPr lang="en-US" b="1" dirty="0"/>
            <a:t>MSE --1.54</a:t>
          </a:r>
          <a:endParaRPr lang="en-IN" b="1" dirty="0"/>
        </a:p>
      </dgm:t>
    </dgm:pt>
    <dgm:pt modelId="{79482FA2-229F-4F29-B288-151C324BBFE8}" type="parTrans" cxnId="{85AF6731-CAAD-4D9D-9394-E39994ACD93E}">
      <dgm:prSet/>
      <dgm:spPr/>
      <dgm:t>
        <a:bodyPr/>
        <a:lstStyle/>
        <a:p>
          <a:endParaRPr lang="en-IN"/>
        </a:p>
      </dgm:t>
    </dgm:pt>
    <dgm:pt modelId="{208690A1-A98B-435F-B7E4-2F549CBBBEF2}" type="sibTrans" cxnId="{85AF6731-CAAD-4D9D-9394-E39994ACD93E}">
      <dgm:prSet/>
      <dgm:spPr/>
      <dgm:t>
        <a:bodyPr/>
        <a:lstStyle/>
        <a:p>
          <a:endParaRPr lang="en-IN"/>
        </a:p>
      </dgm:t>
    </dgm:pt>
    <dgm:pt modelId="{38F5E906-D773-420E-8394-AD8B1F5092AD}">
      <dgm:prSet/>
      <dgm:spPr/>
      <dgm:t>
        <a:bodyPr/>
        <a:lstStyle/>
        <a:p>
          <a:pPr algn="ctr">
            <a:buNone/>
          </a:pPr>
          <a:r>
            <a:rPr lang="en-US" b="1" dirty="0"/>
            <a:t>MSE--1.25</a:t>
          </a:r>
          <a:endParaRPr lang="en-IN" b="1" dirty="0"/>
        </a:p>
      </dgm:t>
    </dgm:pt>
    <dgm:pt modelId="{BF4EE0C1-7C81-41AC-A269-0AC6609F9804}" type="parTrans" cxnId="{295C2D39-21BF-4202-83A4-C377C09ABE26}">
      <dgm:prSet/>
      <dgm:spPr/>
      <dgm:t>
        <a:bodyPr/>
        <a:lstStyle/>
        <a:p>
          <a:endParaRPr lang="en-IN"/>
        </a:p>
      </dgm:t>
    </dgm:pt>
    <dgm:pt modelId="{04F27BE1-C87C-45BF-8CEF-F56D99D20786}" type="sibTrans" cxnId="{295C2D39-21BF-4202-83A4-C377C09ABE26}">
      <dgm:prSet/>
      <dgm:spPr/>
      <dgm:t>
        <a:bodyPr/>
        <a:lstStyle/>
        <a:p>
          <a:endParaRPr lang="en-IN"/>
        </a:p>
      </dgm:t>
    </dgm:pt>
    <dgm:pt modelId="{940751FE-708F-438A-9585-E7A89C14CB23}" type="pres">
      <dgm:prSet presAssocID="{5073BEC9-9E9F-43DC-A7D5-F0F031E0897E}" presName="Name0" presStyleCnt="0">
        <dgm:presLayoutVars>
          <dgm:dir/>
          <dgm:animLvl val="lvl"/>
          <dgm:resizeHandles val="exact"/>
        </dgm:presLayoutVars>
      </dgm:prSet>
      <dgm:spPr/>
    </dgm:pt>
    <dgm:pt modelId="{D969E865-E7C4-4F87-AE8C-3EA502773D8F}" type="pres">
      <dgm:prSet presAssocID="{35FABFE7-DEF2-4811-9B06-9F5B80573094}" presName="composite" presStyleCnt="0"/>
      <dgm:spPr/>
    </dgm:pt>
    <dgm:pt modelId="{27434ACD-84D3-4B44-9265-E96D0362AA60}" type="pres">
      <dgm:prSet presAssocID="{35FABFE7-DEF2-4811-9B06-9F5B80573094}" presName="parTx" presStyleLbl="alignNode1" presStyleIdx="0" presStyleCnt="3" custScaleX="127917" custScaleY="134144">
        <dgm:presLayoutVars>
          <dgm:chMax val="0"/>
          <dgm:chPref val="0"/>
          <dgm:bulletEnabled val="1"/>
        </dgm:presLayoutVars>
      </dgm:prSet>
      <dgm:spPr/>
    </dgm:pt>
    <dgm:pt modelId="{7F6A2692-4334-4865-B14D-C5F15A06625A}" type="pres">
      <dgm:prSet presAssocID="{35FABFE7-DEF2-4811-9B06-9F5B80573094}" presName="desTx" presStyleLbl="alignAccFollowNode1" presStyleIdx="0" presStyleCnt="3">
        <dgm:presLayoutVars>
          <dgm:bulletEnabled val="1"/>
        </dgm:presLayoutVars>
      </dgm:prSet>
      <dgm:spPr/>
    </dgm:pt>
    <dgm:pt modelId="{C3597743-F4BB-4017-86A5-C69D1FBCCCE8}" type="pres">
      <dgm:prSet presAssocID="{05257AC1-C45C-4918-9158-3826C2C51EBD}" presName="space" presStyleCnt="0"/>
      <dgm:spPr/>
    </dgm:pt>
    <dgm:pt modelId="{59262CD9-FC84-4B42-8AC6-FFC196CA7BBB}" type="pres">
      <dgm:prSet presAssocID="{38D9B05A-FE6B-4221-8F4B-E313F947FF14}" presName="composite" presStyleCnt="0"/>
      <dgm:spPr/>
    </dgm:pt>
    <dgm:pt modelId="{EAB0B74D-8A5B-4524-B6D2-F37901A29C2E}" type="pres">
      <dgm:prSet presAssocID="{38D9B05A-FE6B-4221-8F4B-E313F947FF14}" presName="parTx" presStyleLbl="alignNode1" presStyleIdx="1" presStyleCnt="3" custScaleX="127917" custScaleY="134144">
        <dgm:presLayoutVars>
          <dgm:chMax val="0"/>
          <dgm:chPref val="0"/>
          <dgm:bulletEnabled val="1"/>
        </dgm:presLayoutVars>
      </dgm:prSet>
      <dgm:spPr/>
    </dgm:pt>
    <dgm:pt modelId="{00C54A02-773E-44C1-A9FB-6136E849AB69}" type="pres">
      <dgm:prSet presAssocID="{38D9B05A-FE6B-4221-8F4B-E313F947FF14}" presName="desTx" presStyleLbl="alignAccFollowNode1" presStyleIdx="1" presStyleCnt="3">
        <dgm:presLayoutVars>
          <dgm:bulletEnabled val="1"/>
        </dgm:presLayoutVars>
      </dgm:prSet>
      <dgm:spPr/>
    </dgm:pt>
    <dgm:pt modelId="{2F8C6AB4-80F8-4F1C-996C-8D24A235FA0C}" type="pres">
      <dgm:prSet presAssocID="{C93CEBFA-5380-4899-ABBB-F8F717D7FC3E}" presName="space" presStyleCnt="0"/>
      <dgm:spPr/>
    </dgm:pt>
    <dgm:pt modelId="{41DA227C-DD35-4A13-A4AF-FA2D0BE29A06}" type="pres">
      <dgm:prSet presAssocID="{73593207-5485-4CCE-A29B-CEB6CBE86400}" presName="composite" presStyleCnt="0"/>
      <dgm:spPr/>
    </dgm:pt>
    <dgm:pt modelId="{16336314-1BE3-4568-AD77-58081481DC2E}" type="pres">
      <dgm:prSet presAssocID="{73593207-5485-4CCE-A29B-CEB6CBE86400}" presName="parTx" presStyleLbl="alignNode1" presStyleIdx="2" presStyleCnt="3" custScaleX="127917" custScaleY="134144">
        <dgm:presLayoutVars>
          <dgm:chMax val="0"/>
          <dgm:chPref val="0"/>
          <dgm:bulletEnabled val="1"/>
        </dgm:presLayoutVars>
      </dgm:prSet>
      <dgm:spPr/>
    </dgm:pt>
    <dgm:pt modelId="{AF43889C-7E58-47EA-863F-FDB769799165}" type="pres">
      <dgm:prSet presAssocID="{73593207-5485-4CCE-A29B-CEB6CBE86400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94747B1D-F144-4C2F-9467-126111A9CD5C}" type="presOf" srcId="{6C5D4125-3E99-4DB2-B0DC-3CBA54D39BBE}" destId="{AF43889C-7E58-47EA-863F-FDB769799165}" srcOrd="0" destOrd="0" presId="urn:microsoft.com/office/officeart/2005/8/layout/hList1"/>
    <dgm:cxn modelId="{85AF6731-CAAD-4D9D-9394-E39994ACD93E}" srcId="{35FABFE7-DEF2-4811-9B06-9F5B80573094}" destId="{91D02CC6-3F58-405F-9E2C-45A34D3E487B}" srcOrd="0" destOrd="0" parTransId="{79482FA2-229F-4F29-B288-151C324BBFE8}" sibTransId="{208690A1-A98B-435F-B7E4-2F549CBBBEF2}"/>
    <dgm:cxn modelId="{295C2D39-21BF-4202-83A4-C377C09ABE26}" srcId="{38D9B05A-FE6B-4221-8F4B-E313F947FF14}" destId="{38F5E906-D773-420E-8394-AD8B1F5092AD}" srcOrd="0" destOrd="0" parTransId="{BF4EE0C1-7C81-41AC-A269-0AC6609F9804}" sibTransId="{04F27BE1-C87C-45BF-8CEF-F56D99D20786}"/>
    <dgm:cxn modelId="{A146A165-0666-49A1-B80A-47E8F17CFF73}" type="presOf" srcId="{38F5E906-D773-420E-8394-AD8B1F5092AD}" destId="{00C54A02-773E-44C1-A9FB-6136E849AB69}" srcOrd="0" destOrd="0" presId="urn:microsoft.com/office/officeart/2005/8/layout/hList1"/>
    <dgm:cxn modelId="{071FFA47-E775-4292-A33D-8E53AD78B8C4}" type="presOf" srcId="{38D9B05A-FE6B-4221-8F4B-E313F947FF14}" destId="{EAB0B74D-8A5B-4524-B6D2-F37901A29C2E}" srcOrd="0" destOrd="0" presId="urn:microsoft.com/office/officeart/2005/8/layout/hList1"/>
    <dgm:cxn modelId="{2974E174-E9A0-4E42-AD3F-559F61254509}" type="presOf" srcId="{5073BEC9-9E9F-43DC-A7D5-F0F031E0897E}" destId="{940751FE-708F-438A-9585-E7A89C14CB23}" srcOrd="0" destOrd="0" presId="urn:microsoft.com/office/officeart/2005/8/layout/hList1"/>
    <dgm:cxn modelId="{1DAD5B56-8DFB-420A-B946-F21DA4202EF6}" srcId="{5073BEC9-9E9F-43DC-A7D5-F0F031E0897E}" destId="{38D9B05A-FE6B-4221-8F4B-E313F947FF14}" srcOrd="1" destOrd="0" parTransId="{DDBE9424-635A-488B-8D24-2EC9734948D6}" sibTransId="{C93CEBFA-5380-4899-ABBB-F8F717D7FC3E}"/>
    <dgm:cxn modelId="{88255193-0F41-4631-B700-099F86E0993C}" type="presOf" srcId="{35FABFE7-DEF2-4811-9B06-9F5B80573094}" destId="{27434ACD-84D3-4B44-9265-E96D0362AA60}" srcOrd="0" destOrd="0" presId="urn:microsoft.com/office/officeart/2005/8/layout/hList1"/>
    <dgm:cxn modelId="{673EEEAA-3316-4F0B-821A-B3A33FA820EC}" srcId="{5073BEC9-9E9F-43DC-A7D5-F0F031E0897E}" destId="{35FABFE7-DEF2-4811-9B06-9F5B80573094}" srcOrd="0" destOrd="0" parTransId="{8F6AACC0-1492-4BD4-88C9-B4E69BF38DB9}" sibTransId="{05257AC1-C45C-4918-9158-3826C2C51EBD}"/>
    <dgm:cxn modelId="{93ECBBB8-3C53-4763-BAD7-A79CD39EC2AB}" srcId="{5073BEC9-9E9F-43DC-A7D5-F0F031E0897E}" destId="{73593207-5485-4CCE-A29B-CEB6CBE86400}" srcOrd="2" destOrd="0" parTransId="{8026071D-316A-4504-ABBA-486045DB93F1}" sibTransId="{BDC2CF97-A067-48C9-B57A-08A76596833C}"/>
    <dgm:cxn modelId="{DF69F9C2-4DEB-4C81-8328-0750D29EA167}" type="presOf" srcId="{73593207-5485-4CCE-A29B-CEB6CBE86400}" destId="{16336314-1BE3-4568-AD77-58081481DC2E}" srcOrd="0" destOrd="0" presId="urn:microsoft.com/office/officeart/2005/8/layout/hList1"/>
    <dgm:cxn modelId="{EB0A52C4-CAFF-4EC2-AF42-4235EFABA19A}" srcId="{73593207-5485-4CCE-A29B-CEB6CBE86400}" destId="{6C5D4125-3E99-4DB2-B0DC-3CBA54D39BBE}" srcOrd="0" destOrd="0" parTransId="{D08C1B24-B949-467A-9A34-97EF93D97DC4}" sibTransId="{4D6CF25F-3B5F-46FF-8C3B-2121966C0B86}"/>
    <dgm:cxn modelId="{EF80B8CD-6CB4-408C-A906-1E1635FDA53C}" type="presOf" srcId="{91D02CC6-3F58-405F-9E2C-45A34D3E487B}" destId="{7F6A2692-4334-4865-B14D-C5F15A06625A}" srcOrd="0" destOrd="0" presId="urn:microsoft.com/office/officeart/2005/8/layout/hList1"/>
    <dgm:cxn modelId="{A01BD1A3-E635-4AD0-A2D9-081400E1330D}" type="presParOf" srcId="{940751FE-708F-438A-9585-E7A89C14CB23}" destId="{D969E865-E7C4-4F87-AE8C-3EA502773D8F}" srcOrd="0" destOrd="0" presId="urn:microsoft.com/office/officeart/2005/8/layout/hList1"/>
    <dgm:cxn modelId="{42B84DB5-833D-4798-ABEA-9809263F5412}" type="presParOf" srcId="{D969E865-E7C4-4F87-AE8C-3EA502773D8F}" destId="{27434ACD-84D3-4B44-9265-E96D0362AA60}" srcOrd="0" destOrd="0" presId="urn:microsoft.com/office/officeart/2005/8/layout/hList1"/>
    <dgm:cxn modelId="{1ED6CC25-4C94-424B-9AEC-FBD1C75F4A32}" type="presParOf" srcId="{D969E865-E7C4-4F87-AE8C-3EA502773D8F}" destId="{7F6A2692-4334-4865-B14D-C5F15A06625A}" srcOrd="1" destOrd="0" presId="urn:microsoft.com/office/officeart/2005/8/layout/hList1"/>
    <dgm:cxn modelId="{CC0A9894-AF20-4698-AA59-B891DEF3C049}" type="presParOf" srcId="{940751FE-708F-438A-9585-E7A89C14CB23}" destId="{C3597743-F4BB-4017-86A5-C69D1FBCCCE8}" srcOrd="1" destOrd="0" presId="urn:microsoft.com/office/officeart/2005/8/layout/hList1"/>
    <dgm:cxn modelId="{C5F335B0-8DB9-489A-8024-49927E04021C}" type="presParOf" srcId="{940751FE-708F-438A-9585-E7A89C14CB23}" destId="{59262CD9-FC84-4B42-8AC6-FFC196CA7BBB}" srcOrd="2" destOrd="0" presId="urn:microsoft.com/office/officeart/2005/8/layout/hList1"/>
    <dgm:cxn modelId="{926C2675-2F00-43CC-9359-4AA3A86B0DA6}" type="presParOf" srcId="{59262CD9-FC84-4B42-8AC6-FFC196CA7BBB}" destId="{EAB0B74D-8A5B-4524-B6D2-F37901A29C2E}" srcOrd="0" destOrd="0" presId="urn:microsoft.com/office/officeart/2005/8/layout/hList1"/>
    <dgm:cxn modelId="{C0645E75-D8E4-4019-8F4E-BC29B274E577}" type="presParOf" srcId="{59262CD9-FC84-4B42-8AC6-FFC196CA7BBB}" destId="{00C54A02-773E-44C1-A9FB-6136E849AB69}" srcOrd="1" destOrd="0" presId="urn:microsoft.com/office/officeart/2005/8/layout/hList1"/>
    <dgm:cxn modelId="{92F3CD5D-55EC-4072-8CA8-063D703D6ED4}" type="presParOf" srcId="{940751FE-708F-438A-9585-E7A89C14CB23}" destId="{2F8C6AB4-80F8-4F1C-996C-8D24A235FA0C}" srcOrd="3" destOrd="0" presId="urn:microsoft.com/office/officeart/2005/8/layout/hList1"/>
    <dgm:cxn modelId="{7E6A3797-E8C8-40AA-9FB7-1BC9DAE32E86}" type="presParOf" srcId="{940751FE-708F-438A-9585-E7A89C14CB23}" destId="{41DA227C-DD35-4A13-A4AF-FA2D0BE29A06}" srcOrd="4" destOrd="0" presId="urn:microsoft.com/office/officeart/2005/8/layout/hList1"/>
    <dgm:cxn modelId="{002BCBE4-E07D-4CD5-BDB5-091FE32E81DD}" type="presParOf" srcId="{41DA227C-DD35-4A13-A4AF-FA2D0BE29A06}" destId="{16336314-1BE3-4568-AD77-58081481DC2E}" srcOrd="0" destOrd="0" presId="urn:microsoft.com/office/officeart/2005/8/layout/hList1"/>
    <dgm:cxn modelId="{7FE5462F-3F56-45D7-B72C-13002113FAFE}" type="presParOf" srcId="{41DA227C-DD35-4A13-A4AF-FA2D0BE29A06}" destId="{AF43889C-7E58-47EA-863F-FDB769799165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DCBB2C-4EA9-470E-B08A-C4AEB8484F7C}">
      <dsp:nvSpPr>
        <dsp:cNvPr id="0" name=""/>
        <dsp:cNvSpPr/>
      </dsp:nvSpPr>
      <dsp:spPr>
        <a:xfrm>
          <a:off x="0" y="130019"/>
          <a:ext cx="3898605" cy="89505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Performed the Data Splitting by 75 % to train and 25% to testing.</a:t>
          </a:r>
          <a:endParaRPr lang="en-IN" sz="1600" kern="1200"/>
        </a:p>
      </dsp:txBody>
      <dsp:txXfrm>
        <a:off x="43693" y="173712"/>
        <a:ext cx="3811219" cy="807664"/>
      </dsp:txXfrm>
    </dsp:sp>
    <dsp:sp modelId="{0DDC2AE8-70EF-45CE-85F8-85CE3FD782C8}">
      <dsp:nvSpPr>
        <dsp:cNvPr id="0" name=""/>
        <dsp:cNvSpPr/>
      </dsp:nvSpPr>
      <dsp:spPr>
        <a:xfrm>
          <a:off x="0" y="1071150"/>
          <a:ext cx="3898605" cy="89505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Converted the month and Day data into One hot encoded variables to use in the modelling.</a:t>
          </a:r>
          <a:endParaRPr lang="en-IN" sz="1600" kern="1200" dirty="0"/>
        </a:p>
      </dsp:txBody>
      <dsp:txXfrm>
        <a:off x="43693" y="1114843"/>
        <a:ext cx="3811219" cy="807664"/>
      </dsp:txXfrm>
    </dsp:sp>
    <dsp:sp modelId="{CAD4311A-67AE-4F83-8882-C4F0CBEB1104}">
      <dsp:nvSpPr>
        <dsp:cNvPr id="0" name=""/>
        <dsp:cNvSpPr/>
      </dsp:nvSpPr>
      <dsp:spPr>
        <a:xfrm>
          <a:off x="0" y="2012280"/>
          <a:ext cx="3898605" cy="89505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Applied the Models Like Linear Regression, XGBOOST and SVM on the data and analyzed the overall performance</a:t>
          </a:r>
          <a:endParaRPr lang="en-IN" sz="1600" kern="1200" dirty="0"/>
        </a:p>
      </dsp:txBody>
      <dsp:txXfrm>
        <a:off x="43693" y="2055973"/>
        <a:ext cx="3811219" cy="80766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7434ACD-84D3-4B44-9265-E96D0362AA60}">
      <dsp:nvSpPr>
        <dsp:cNvPr id="0" name=""/>
        <dsp:cNvSpPr/>
      </dsp:nvSpPr>
      <dsp:spPr>
        <a:xfrm>
          <a:off x="2347" y="2437776"/>
          <a:ext cx="1868137" cy="72622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60960" rIns="106680" bIns="6096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/>
            <a:t>Linear Regression</a:t>
          </a:r>
          <a:endParaRPr lang="en-IN" sz="1500" b="1" kern="1200" dirty="0"/>
        </a:p>
      </dsp:txBody>
      <dsp:txXfrm>
        <a:off x="2347" y="2437776"/>
        <a:ext cx="1868137" cy="726220"/>
      </dsp:txXfrm>
    </dsp:sp>
    <dsp:sp modelId="{7F6A2692-4334-4865-B14D-C5F15A06625A}">
      <dsp:nvSpPr>
        <dsp:cNvPr id="0" name=""/>
        <dsp:cNvSpPr/>
      </dsp:nvSpPr>
      <dsp:spPr>
        <a:xfrm>
          <a:off x="206201" y="3071572"/>
          <a:ext cx="1460429" cy="65880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106680" bIns="120015" numCol="1" spcCol="1270" anchor="t" anchorCtr="0">
          <a:noAutofit/>
        </a:bodyPr>
        <a:lstStyle/>
        <a:p>
          <a:pPr marL="114300" lvl="1" indent="-114300" algn="ctr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500" b="1" kern="1200" dirty="0"/>
            <a:t>MSE --1.54</a:t>
          </a:r>
          <a:endParaRPr lang="en-IN" sz="1500" b="1" kern="1200" dirty="0"/>
        </a:p>
      </dsp:txBody>
      <dsp:txXfrm>
        <a:off x="206201" y="3071572"/>
        <a:ext cx="1460429" cy="658800"/>
      </dsp:txXfrm>
    </dsp:sp>
    <dsp:sp modelId="{EAB0B74D-8A5B-4524-B6D2-F37901A29C2E}">
      <dsp:nvSpPr>
        <dsp:cNvPr id="0" name=""/>
        <dsp:cNvSpPr/>
      </dsp:nvSpPr>
      <dsp:spPr>
        <a:xfrm>
          <a:off x="2074945" y="2437776"/>
          <a:ext cx="1868137" cy="72622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60960" rIns="106680" bIns="6096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/>
            <a:t>XGBOOST Regressor</a:t>
          </a:r>
          <a:endParaRPr lang="en-IN" sz="1500" b="1" kern="1200" dirty="0"/>
        </a:p>
      </dsp:txBody>
      <dsp:txXfrm>
        <a:off x="2074945" y="2437776"/>
        <a:ext cx="1868137" cy="726220"/>
      </dsp:txXfrm>
    </dsp:sp>
    <dsp:sp modelId="{00C54A02-773E-44C1-A9FB-6136E849AB69}">
      <dsp:nvSpPr>
        <dsp:cNvPr id="0" name=""/>
        <dsp:cNvSpPr/>
      </dsp:nvSpPr>
      <dsp:spPr>
        <a:xfrm>
          <a:off x="2278799" y="3071572"/>
          <a:ext cx="1460429" cy="65880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106680" bIns="120015" numCol="1" spcCol="1270" anchor="t" anchorCtr="0">
          <a:noAutofit/>
        </a:bodyPr>
        <a:lstStyle/>
        <a:p>
          <a:pPr marL="114300" lvl="1" indent="-114300" algn="ctr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500" b="1" kern="1200" dirty="0"/>
            <a:t>MSE--1.25</a:t>
          </a:r>
          <a:endParaRPr lang="en-IN" sz="1500" b="1" kern="1200" dirty="0"/>
        </a:p>
      </dsp:txBody>
      <dsp:txXfrm>
        <a:off x="2278799" y="3071572"/>
        <a:ext cx="1460429" cy="658800"/>
      </dsp:txXfrm>
    </dsp:sp>
    <dsp:sp modelId="{16336314-1BE3-4568-AD77-58081481DC2E}">
      <dsp:nvSpPr>
        <dsp:cNvPr id="0" name=""/>
        <dsp:cNvSpPr/>
      </dsp:nvSpPr>
      <dsp:spPr>
        <a:xfrm>
          <a:off x="4147543" y="2437776"/>
          <a:ext cx="1868137" cy="72622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60960" rIns="106680" bIns="6096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/>
            <a:t>Support Vector Regressor</a:t>
          </a:r>
          <a:endParaRPr lang="en-IN" sz="1500" b="1" kern="1200" dirty="0"/>
        </a:p>
      </dsp:txBody>
      <dsp:txXfrm>
        <a:off x="4147543" y="2437776"/>
        <a:ext cx="1868137" cy="726220"/>
      </dsp:txXfrm>
    </dsp:sp>
    <dsp:sp modelId="{AF43889C-7E58-47EA-863F-FDB769799165}">
      <dsp:nvSpPr>
        <dsp:cNvPr id="0" name=""/>
        <dsp:cNvSpPr/>
      </dsp:nvSpPr>
      <dsp:spPr>
        <a:xfrm>
          <a:off x="4351397" y="3071572"/>
          <a:ext cx="1460429" cy="65880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106680" bIns="12001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500" b="1" kern="1200" dirty="0"/>
            <a:t>MSE--1.28</a:t>
          </a:r>
          <a:endParaRPr lang="en-IN" sz="1500" b="1" kern="1200" dirty="0"/>
        </a:p>
      </dsp:txBody>
      <dsp:txXfrm>
        <a:off x="4351397" y="3071572"/>
        <a:ext cx="1460429" cy="6588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4BB3C9-7A49-473D-A0C7-47E44CE4EA1E}" type="datetime1">
              <a:rPr lang="en-ZW" smtClean="0"/>
              <a:t>17/8/2020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E3F2E7-E942-4363-BC96-2C030F1FB5E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97384592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ZW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589310-1DD4-44B9-8AD4-AAAC5F1A6539}" type="datetime1">
              <a:rPr lang="en-ZW" smtClean="0"/>
              <a:t>17/8/2020</a:t>
            </a:fld>
            <a:endParaRPr lang="en-ZW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ZW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W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ZW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3126E7-01A3-4EE1-A13B-2605FEF3924F}" type="slidenum">
              <a:rPr lang="en-ZW" smtClean="0"/>
              <a:t>‹#›</a:t>
            </a:fld>
            <a:endParaRPr lang="en-ZW"/>
          </a:p>
        </p:txBody>
      </p:sp>
    </p:spTree>
    <p:extLst>
      <p:ext uri="{BB962C8B-B14F-4D97-AF65-F5344CB8AC3E}">
        <p14:creationId xmlns:p14="http://schemas.microsoft.com/office/powerpoint/2010/main" val="3242839919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735411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938214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4018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037027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5852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891855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767775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998754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W"/>
          </a:p>
        </p:txBody>
      </p:sp>
    </p:spTree>
    <p:extLst>
      <p:ext uri="{BB962C8B-B14F-4D97-AF65-F5344CB8AC3E}">
        <p14:creationId xmlns:p14="http://schemas.microsoft.com/office/powerpoint/2010/main" val="23025385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9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0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8284" y="1387475"/>
            <a:ext cx="10606616" cy="4191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"/>
            <a:ext cx="12192000" cy="542925"/>
          </a:xfrm>
          <a:prstGeom prst="rect">
            <a:avLst/>
          </a:prstGeom>
        </p:spPr>
      </p:pic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209259" y="6549705"/>
            <a:ext cx="1986673" cy="365125"/>
          </a:xfrm>
          <a:prstGeom prst="rect">
            <a:avLst/>
          </a:prstGeom>
        </p:spPr>
        <p:txBody>
          <a:bodyPr/>
          <a:lstStyle>
            <a:lvl1pPr>
              <a:defRPr sz="1100">
                <a:solidFill>
                  <a:schemeClr val="tx1"/>
                </a:solidFill>
              </a:defRPr>
            </a:lvl1pPr>
          </a:lstStyle>
          <a:p>
            <a:endParaRPr lang="en-IN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-18553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9209689" y="6472262"/>
            <a:ext cx="2743200" cy="365125"/>
          </a:xfrm>
          <a:prstGeom prst="rect">
            <a:avLst/>
          </a:prstGeom>
        </p:spPr>
        <p:txBody>
          <a:bodyPr/>
          <a:lstStyle/>
          <a:p>
            <a:fld id="{D19C1E86-EECE-4CA4-AD45-76471B9C5303}" type="slidenum">
              <a:rPr lang="en-IN" smtClean="0">
                <a:solidFill>
                  <a:prstClr val="black"/>
                </a:solidFill>
              </a:rPr>
              <a:pPr/>
              <a:t>‹#›</a:t>
            </a:fld>
            <a:endParaRPr lang="en-I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5146525"/>
      </p:ext>
    </p:extLst>
  </p:cSld>
  <p:clrMapOvr>
    <a:masterClrMapping/>
  </p:clrMapOvr>
  <p:transition spd="med"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8284" y="1387475"/>
            <a:ext cx="10606616" cy="4191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"/>
            <a:ext cx="12192000" cy="542925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3479" y="97876"/>
            <a:ext cx="10825843" cy="396504"/>
          </a:xfrm>
          <a:prstGeom prst="rect">
            <a:avLst/>
          </a:prstGeom>
        </p:spPr>
        <p:txBody>
          <a:bodyPr lIns="0" tIns="0" rIns="0" bIns="0"/>
          <a:lstStyle>
            <a:lvl1pPr>
              <a:defRPr lang="en-US" sz="3200" b="0" i="0" dirty="0">
                <a:solidFill>
                  <a:schemeClr val="bg1"/>
                </a:solidFill>
                <a:latin typeface="Cambria" panose="02040503050406030204" pitchFamily="18" charset="0"/>
                <a:cs typeface="Arial"/>
              </a:defRPr>
            </a:lvl1pPr>
          </a:lstStyle>
          <a:p>
            <a:pPr marL="0" lvl="0"/>
            <a:r>
              <a:rPr lang="en-US"/>
              <a:t>Click to edit Master title style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9448800" y="6471572"/>
            <a:ext cx="2743200" cy="365125"/>
          </a:xfrm>
          <a:prstGeom prst="rect">
            <a:avLst/>
          </a:prstGeom>
        </p:spPr>
        <p:txBody>
          <a:bodyPr/>
          <a:lstStyle/>
          <a:p>
            <a:fld id="{D19C1E86-EECE-4CA4-AD45-76471B9C5303}" type="slidenum">
              <a:rPr lang="en-IN" smtClean="0">
                <a:solidFill>
                  <a:prstClr val="black"/>
                </a:solidFill>
              </a:rPr>
              <a:pPr/>
              <a:t>‹#›</a:t>
            </a:fld>
            <a:endParaRPr lang="en-I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2883136"/>
      </p:ext>
    </p:extLst>
  </p:cSld>
  <p:clrMapOvr>
    <a:masterClrMapping/>
  </p:clrMapOvr>
  <p:transition spd="med"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154955" y="4777380"/>
            <a:ext cx="8825659" cy="861420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USER MANUAL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142128" y="6553203"/>
            <a:ext cx="1340507" cy="304799"/>
          </a:xfrm>
          <a:prstGeom prst="rect">
            <a:avLst/>
          </a:prstGeom>
        </p:spPr>
        <p:txBody>
          <a:bodyPr/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077912" y="3363901"/>
            <a:ext cx="9404723" cy="140053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767166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4AF961DD-5345-4204-9CAA-843B71517B36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08266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8284" y="1387475"/>
            <a:ext cx="10606616" cy="4191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"/>
            <a:ext cx="12192000" cy="542925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3479" y="97876"/>
            <a:ext cx="10825843" cy="396504"/>
          </a:xfrm>
          <a:prstGeom prst="rect">
            <a:avLst/>
          </a:prstGeom>
        </p:spPr>
        <p:txBody>
          <a:bodyPr lIns="0" tIns="0" rIns="0" bIns="0"/>
          <a:lstStyle>
            <a:lvl1pPr>
              <a:defRPr lang="en-US" sz="3200" b="0" i="0" dirty="0">
                <a:solidFill>
                  <a:schemeClr val="bg1"/>
                </a:solidFill>
                <a:latin typeface="Cambria" panose="02040503050406030204" pitchFamily="18" charset="0"/>
                <a:cs typeface="Arial"/>
              </a:defRPr>
            </a:lvl1pPr>
          </a:lstStyle>
          <a:p>
            <a:pPr marL="0" lvl="0"/>
            <a:r>
              <a:rPr lang="en-US"/>
              <a:t>Click to edit Master title style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9448800" y="6471572"/>
            <a:ext cx="2743200" cy="365125"/>
          </a:xfrm>
          <a:prstGeom prst="rect">
            <a:avLst/>
          </a:prstGeom>
        </p:spPr>
        <p:txBody>
          <a:bodyPr/>
          <a:lstStyle/>
          <a:p>
            <a:fld id="{D19C1E86-EECE-4CA4-AD45-76471B9C5303}" type="slidenum">
              <a:rPr lang="en-IN" smtClean="0">
                <a:solidFill>
                  <a:prstClr val="black"/>
                </a:solidFill>
              </a:rPr>
              <a:pPr/>
              <a:t>‹#›</a:t>
            </a:fld>
            <a:endParaRPr lang="en-I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4064554"/>
      </p:ext>
    </p:extLst>
  </p:cSld>
  <p:clrMapOvr>
    <a:masterClrMapping/>
  </p:clrMapOvr>
  <p:transition spd="med">
    <p:wip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154955" y="4777380"/>
            <a:ext cx="8825659" cy="861420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USER MANUAL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142128" y="6553203"/>
            <a:ext cx="1340507" cy="304799"/>
          </a:xfrm>
          <a:prstGeom prst="rect">
            <a:avLst/>
          </a:prstGeom>
        </p:spPr>
        <p:txBody>
          <a:bodyPr/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077912" y="3363901"/>
            <a:ext cx="9404723" cy="140053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118329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4AF961DD-5345-4204-9CAA-843B71517B36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67046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8284" y="1387475"/>
            <a:ext cx="10606616" cy="4191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"/>
            <a:ext cx="12192000" cy="542925"/>
          </a:xfrm>
          <a:prstGeom prst="rect">
            <a:avLst/>
          </a:prstGeom>
        </p:spPr>
      </p:pic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209259" y="6549705"/>
            <a:ext cx="1986673" cy="365125"/>
          </a:xfrm>
          <a:prstGeom prst="rect">
            <a:avLst/>
          </a:prstGeom>
        </p:spPr>
        <p:txBody>
          <a:bodyPr/>
          <a:lstStyle>
            <a:lvl1pPr>
              <a:defRPr sz="1100">
                <a:solidFill>
                  <a:schemeClr val="tx1"/>
                </a:solidFill>
              </a:defRPr>
            </a:lvl1pPr>
          </a:lstStyle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-18553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9209689" y="6472262"/>
            <a:ext cx="2743200" cy="365125"/>
          </a:xfrm>
          <a:prstGeom prst="rect">
            <a:avLst/>
          </a:prstGeom>
        </p:spPr>
        <p:txBody>
          <a:bodyPr/>
          <a:lstStyle/>
          <a:p>
            <a:fld id="{D19C1E86-EECE-4CA4-AD45-76471B9C5303}" type="slidenum">
              <a:rPr lang="en-IN" smtClean="0">
                <a:solidFill>
                  <a:prstClr val="black"/>
                </a:solidFill>
              </a:rPr>
              <a:pPr/>
              <a:t>‹#›</a:t>
            </a:fld>
            <a:endParaRPr lang="en-I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3204318"/>
      </p:ext>
    </p:extLst>
  </p:cSld>
  <p:clrMapOvr>
    <a:masterClrMapping/>
  </p:clrMapOvr>
  <p:transition spd="med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8284" y="1387475"/>
            <a:ext cx="10606616" cy="4191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"/>
            <a:ext cx="12192000" cy="542925"/>
          </a:xfrm>
          <a:prstGeom prst="rect">
            <a:avLst/>
          </a:prstGeom>
        </p:spPr>
      </p:pic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209259" y="6549705"/>
            <a:ext cx="1986673" cy="365125"/>
          </a:xfrm>
          <a:prstGeom prst="rect">
            <a:avLst/>
          </a:prstGeom>
        </p:spPr>
        <p:txBody>
          <a:bodyPr/>
          <a:lstStyle>
            <a:lvl1pPr>
              <a:defRPr sz="1100">
                <a:solidFill>
                  <a:schemeClr val="tx1"/>
                </a:solidFill>
              </a:defRPr>
            </a:lvl1pPr>
          </a:lstStyle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-18553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9209689" y="6472262"/>
            <a:ext cx="2743200" cy="365125"/>
          </a:xfrm>
          <a:prstGeom prst="rect">
            <a:avLst/>
          </a:prstGeom>
        </p:spPr>
        <p:txBody>
          <a:bodyPr/>
          <a:lstStyle/>
          <a:p>
            <a:fld id="{D19C1E86-EECE-4CA4-AD45-76471B9C5303}" type="slidenum">
              <a:rPr lang="en-IN" smtClean="0">
                <a:solidFill>
                  <a:prstClr val="black"/>
                </a:solidFill>
              </a:rPr>
              <a:pPr/>
              <a:t>‹#›</a:t>
            </a:fld>
            <a:endParaRPr lang="en-I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0459660"/>
      </p:ext>
    </p:extLst>
  </p:cSld>
  <p:clrMapOvr>
    <a:masterClrMapping/>
  </p:clrMapOvr>
  <p:transition spd="med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8284" y="1387475"/>
            <a:ext cx="10606616" cy="4191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"/>
            <a:ext cx="12192000" cy="542925"/>
          </a:xfrm>
          <a:prstGeom prst="rect">
            <a:avLst/>
          </a:prstGeom>
        </p:spPr>
      </p:pic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209259" y="6549705"/>
            <a:ext cx="1986673" cy="365125"/>
          </a:xfrm>
          <a:prstGeom prst="rect">
            <a:avLst/>
          </a:prstGeom>
        </p:spPr>
        <p:txBody>
          <a:bodyPr/>
          <a:lstStyle>
            <a:lvl1pPr>
              <a:defRPr sz="1100">
                <a:solidFill>
                  <a:schemeClr val="tx1"/>
                </a:solidFill>
              </a:defRPr>
            </a:lvl1pPr>
          </a:lstStyle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-18553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9209689" y="6472262"/>
            <a:ext cx="2743200" cy="365125"/>
          </a:xfrm>
          <a:prstGeom prst="rect">
            <a:avLst/>
          </a:prstGeom>
        </p:spPr>
        <p:txBody>
          <a:bodyPr/>
          <a:lstStyle/>
          <a:p>
            <a:fld id="{D19C1E86-EECE-4CA4-AD45-76471B9C5303}" type="slidenum">
              <a:rPr lang="en-IN" smtClean="0">
                <a:solidFill>
                  <a:prstClr val="black"/>
                </a:solidFill>
              </a:rPr>
              <a:pPr/>
              <a:t>‹#›</a:t>
            </a:fld>
            <a:endParaRPr lang="en-I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9147908"/>
      </p:ext>
    </p:extLst>
  </p:cSld>
  <p:clrMapOvr>
    <a:masterClrMapping/>
  </p:clrMapOvr>
  <p:transition spd="med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8284" y="1387475"/>
            <a:ext cx="10606616" cy="4191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"/>
            <a:ext cx="12192000" cy="542925"/>
          </a:xfrm>
          <a:prstGeom prst="rect">
            <a:avLst/>
          </a:prstGeom>
        </p:spPr>
      </p:pic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209259" y="6549705"/>
            <a:ext cx="1986673" cy="365125"/>
          </a:xfrm>
          <a:prstGeom prst="rect">
            <a:avLst/>
          </a:prstGeom>
        </p:spPr>
        <p:txBody>
          <a:bodyPr/>
          <a:lstStyle>
            <a:lvl1pPr>
              <a:defRPr sz="1100">
                <a:solidFill>
                  <a:schemeClr val="tx1"/>
                </a:solidFill>
              </a:defRPr>
            </a:lvl1pPr>
          </a:lstStyle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-18553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9209689" y="6472262"/>
            <a:ext cx="2743200" cy="365125"/>
          </a:xfrm>
          <a:prstGeom prst="rect">
            <a:avLst/>
          </a:prstGeom>
        </p:spPr>
        <p:txBody>
          <a:bodyPr/>
          <a:lstStyle/>
          <a:p>
            <a:fld id="{D19C1E86-EECE-4CA4-AD45-76471B9C5303}" type="slidenum">
              <a:rPr lang="en-IN" smtClean="0">
                <a:solidFill>
                  <a:prstClr val="black"/>
                </a:solidFill>
              </a:rPr>
              <a:pPr/>
              <a:t>‹#›</a:t>
            </a:fld>
            <a:endParaRPr lang="en-I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2580602"/>
      </p:ext>
    </p:extLst>
  </p:cSld>
  <p:clrMapOvr>
    <a:masterClrMapping/>
  </p:clrMapOvr>
  <p:transition spd="med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8284" y="1387475"/>
            <a:ext cx="10606616" cy="4191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"/>
            <a:ext cx="12192000" cy="542925"/>
          </a:xfrm>
          <a:prstGeom prst="rect">
            <a:avLst/>
          </a:prstGeom>
        </p:spPr>
      </p:pic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209259" y="6549705"/>
            <a:ext cx="1986673" cy="365125"/>
          </a:xfrm>
          <a:prstGeom prst="rect">
            <a:avLst/>
          </a:prstGeom>
        </p:spPr>
        <p:txBody>
          <a:bodyPr/>
          <a:lstStyle>
            <a:lvl1pPr>
              <a:defRPr sz="1100">
                <a:solidFill>
                  <a:schemeClr val="tx1"/>
                </a:solidFill>
              </a:defRPr>
            </a:lvl1pPr>
          </a:lstStyle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-18553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9209689" y="6472262"/>
            <a:ext cx="2743200" cy="365125"/>
          </a:xfrm>
          <a:prstGeom prst="rect">
            <a:avLst/>
          </a:prstGeom>
        </p:spPr>
        <p:txBody>
          <a:bodyPr/>
          <a:lstStyle/>
          <a:p>
            <a:fld id="{D19C1E86-EECE-4CA4-AD45-76471B9C5303}" type="slidenum">
              <a:rPr lang="en-IN" smtClean="0">
                <a:solidFill>
                  <a:prstClr val="black"/>
                </a:solidFill>
              </a:rPr>
              <a:pPr/>
              <a:t>‹#›</a:t>
            </a:fld>
            <a:endParaRPr lang="en-I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4897753"/>
      </p:ext>
    </p:extLst>
  </p:cSld>
  <p:clrMapOvr>
    <a:masterClrMapping/>
  </p:clrMapOvr>
  <p:transition spd="med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8284" y="1387475"/>
            <a:ext cx="10606616" cy="4191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"/>
            <a:ext cx="12192000" cy="542925"/>
          </a:xfrm>
          <a:prstGeom prst="rect">
            <a:avLst/>
          </a:prstGeom>
        </p:spPr>
      </p:pic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209259" y="6549705"/>
            <a:ext cx="1986673" cy="365125"/>
          </a:xfrm>
          <a:prstGeom prst="rect">
            <a:avLst/>
          </a:prstGeom>
        </p:spPr>
        <p:txBody>
          <a:bodyPr/>
          <a:lstStyle>
            <a:lvl1pPr>
              <a:defRPr sz="1100">
                <a:solidFill>
                  <a:schemeClr val="tx1"/>
                </a:solidFill>
              </a:defRPr>
            </a:lvl1pPr>
          </a:lstStyle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-18553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9209689" y="6472262"/>
            <a:ext cx="2743200" cy="365125"/>
          </a:xfrm>
          <a:prstGeom prst="rect">
            <a:avLst/>
          </a:prstGeom>
        </p:spPr>
        <p:txBody>
          <a:bodyPr/>
          <a:lstStyle/>
          <a:p>
            <a:fld id="{D19C1E86-EECE-4CA4-AD45-76471B9C5303}" type="slidenum">
              <a:rPr lang="en-IN" smtClean="0">
                <a:solidFill>
                  <a:prstClr val="black"/>
                </a:solidFill>
              </a:rPr>
              <a:pPr/>
              <a:t>‹#›</a:t>
            </a:fld>
            <a:endParaRPr lang="en-I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0109757"/>
      </p:ext>
    </p:extLst>
  </p:cSld>
  <p:clrMapOvr>
    <a:masterClrMapping/>
  </p:clrMapOvr>
  <p:transition spd="med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09689" y="6472262"/>
            <a:ext cx="2743200" cy="365125"/>
          </a:xfrm>
          <a:prstGeom prst="rect">
            <a:avLst/>
          </a:prstGeom>
        </p:spPr>
        <p:txBody>
          <a:bodyPr/>
          <a:lstStyle/>
          <a:p>
            <a:fld id="{B6D896E3-D5F8-4F8C-B1BB-69A1F3410C69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Footer Placeholder 4"/>
          <p:cNvSpPr txBox="1">
            <a:spLocks/>
          </p:cNvSpPr>
          <p:nvPr userDrawn="1"/>
        </p:nvSpPr>
        <p:spPr>
          <a:xfrm>
            <a:off x="5222801" y="6549705"/>
            <a:ext cx="1986673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100">
                <a:solidFill>
                  <a:prstClr val="black"/>
                </a:solidFill>
              </a:rPr>
              <a:t>Private &amp; Confidential</a:t>
            </a:r>
          </a:p>
        </p:txBody>
      </p:sp>
    </p:spTree>
    <p:extLst>
      <p:ext uri="{BB962C8B-B14F-4D97-AF65-F5344CB8AC3E}">
        <p14:creationId xmlns:p14="http://schemas.microsoft.com/office/powerpoint/2010/main" val="16887903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8284" y="1387475"/>
            <a:ext cx="10606616" cy="4191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"/>
            <a:ext cx="12192000" cy="542925"/>
          </a:xfrm>
          <a:prstGeom prst="rect">
            <a:avLst/>
          </a:prstGeom>
        </p:spPr>
      </p:pic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209259" y="6549705"/>
            <a:ext cx="1986673" cy="365125"/>
          </a:xfrm>
          <a:prstGeom prst="rect">
            <a:avLst/>
          </a:prstGeom>
        </p:spPr>
        <p:txBody>
          <a:bodyPr/>
          <a:lstStyle>
            <a:lvl1pPr>
              <a:defRPr sz="1100">
                <a:solidFill>
                  <a:schemeClr val="tx1"/>
                </a:solidFill>
              </a:defRPr>
            </a:lvl1pPr>
          </a:lstStyle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-18553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9209689" y="6472262"/>
            <a:ext cx="2743200" cy="365125"/>
          </a:xfrm>
          <a:prstGeom prst="rect">
            <a:avLst/>
          </a:prstGeom>
        </p:spPr>
        <p:txBody>
          <a:bodyPr/>
          <a:lstStyle/>
          <a:p>
            <a:fld id="{D19C1E86-EECE-4CA4-AD45-76471B9C5303}" type="slidenum">
              <a:rPr lang="en-IN" smtClean="0">
                <a:solidFill>
                  <a:prstClr val="black"/>
                </a:solidFill>
              </a:rPr>
              <a:pPr/>
              <a:t>‹#›</a:t>
            </a:fld>
            <a:endParaRPr lang="en-I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5935360"/>
      </p:ext>
    </p:extLst>
  </p:cSld>
  <p:clrMapOvr>
    <a:masterClrMapping/>
  </p:clrMapOvr>
  <p:transition spd="med">
    <p:wipe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.tiff"/><Relationship Id="rId4" Type="http://schemas.openxmlformats.org/officeDocument/2006/relationships/theme" Target="../theme/theme10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5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6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theme" Target="../theme/theme7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tiff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9.xm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.tiff"/><Relationship Id="rId4" Type="http://schemas.openxmlformats.org/officeDocument/2006/relationships/theme" Target="../theme/theme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6462447"/>
            <a:ext cx="12192000" cy="395555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prstClr val="white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 cstate="print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8386" y="6509947"/>
            <a:ext cx="1585807" cy="316254"/>
          </a:xfrm>
          <a:prstGeom prst="rect">
            <a:avLst/>
          </a:prstGeom>
        </p:spPr>
      </p:pic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209259" y="6549705"/>
            <a:ext cx="1986673" cy="365125"/>
          </a:xfrm>
          <a:prstGeom prst="rect">
            <a:avLst/>
          </a:prstGeom>
        </p:spPr>
        <p:txBody>
          <a:bodyPr/>
          <a:lstStyle>
            <a:lvl1pPr>
              <a:defRPr sz="1100">
                <a:solidFill>
                  <a:schemeClr val="tx1"/>
                </a:solidFill>
              </a:defRPr>
            </a:lvl1pPr>
          </a:lstStyle>
          <a:p>
            <a:endParaRPr lang="en-IN"/>
          </a:p>
        </p:txBody>
      </p:sp>
      <p:sp>
        <p:nvSpPr>
          <p:cNvPr id="3" name="MSIPCM881a480c8bf36c9df696c916" descr="{&quot;HashCode&quot;:-128289487,&quot;Placement&quot;:&quot;Footer&quot;,&quot;Top&quot;:522.0343,&quot;Left&quot;:0.0}"/>
          <p:cNvSpPr txBox="1"/>
          <p:nvPr userDrawn="1"/>
        </p:nvSpPr>
        <p:spPr>
          <a:xfrm>
            <a:off x="2" y="6682364"/>
            <a:ext cx="1907895" cy="123111"/>
          </a:xfrm>
          <a:prstGeom prst="rect">
            <a:avLst/>
          </a:prstGeom>
          <a:noFill/>
        </p:spPr>
        <p:txBody>
          <a:bodyPr vert="horz" wrap="none" tIns="0" bIns="0" rtlCol="0" anchor="ctr" anchorCtr="1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US" sz="800">
                <a:solidFill>
                  <a:srgbClr val="000000"/>
                </a:solidFill>
                <a:latin typeface="Calibri" panose="020F0502020204030204" pitchFamily="34" charset="0"/>
              </a:rPr>
              <a:t>Sensitivity: LNT Construction Internal Use</a:t>
            </a:r>
          </a:p>
        </p:txBody>
      </p:sp>
    </p:spTree>
    <p:extLst>
      <p:ext uri="{BB962C8B-B14F-4D97-AF65-F5344CB8AC3E}">
        <p14:creationId xmlns:p14="http://schemas.microsoft.com/office/powerpoint/2010/main" val="19605098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6462447"/>
            <a:ext cx="12192000" cy="395555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prstClr val="white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5" cstate="print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1337" y="6502095"/>
            <a:ext cx="1585807" cy="316254"/>
          </a:xfrm>
          <a:prstGeom prst="rect">
            <a:avLst/>
          </a:prstGeom>
        </p:spPr>
      </p:pic>
      <p:sp>
        <p:nvSpPr>
          <p:cNvPr id="4" name="MSIPCMContentMarking" descr="{&quot;HashCode&quot;:-128289487,&quot;Placement&quot;:&quot;Footer&quot;}"/>
          <p:cNvSpPr txBox="1"/>
          <p:nvPr userDrawn="1"/>
        </p:nvSpPr>
        <p:spPr>
          <a:xfrm>
            <a:off x="0" y="6682364"/>
            <a:ext cx="1986005" cy="123111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  <a:defRPr/>
            </a:pPr>
            <a:r>
              <a:rPr lang="en-IN" sz="800">
                <a:solidFill>
                  <a:srgbClr val="000000"/>
                </a:solidFill>
                <a:latin typeface="Calibri" panose="020F0502020204030204" pitchFamily="34" charset="0"/>
              </a:rPr>
              <a:t>Sensitivity: LNT Construction Internal Use</a:t>
            </a:r>
          </a:p>
        </p:txBody>
      </p:sp>
    </p:spTree>
    <p:extLst>
      <p:ext uri="{BB962C8B-B14F-4D97-AF65-F5344CB8AC3E}">
        <p14:creationId xmlns:p14="http://schemas.microsoft.com/office/powerpoint/2010/main" val="42941567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6462447"/>
            <a:ext cx="12192000" cy="395555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prstClr val="white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 cstate="print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8386" y="6509947"/>
            <a:ext cx="1585807" cy="316254"/>
          </a:xfrm>
          <a:prstGeom prst="rect">
            <a:avLst/>
          </a:prstGeom>
        </p:spPr>
      </p:pic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209259" y="6549705"/>
            <a:ext cx="1986673" cy="365125"/>
          </a:xfrm>
          <a:prstGeom prst="rect">
            <a:avLst/>
          </a:prstGeom>
        </p:spPr>
        <p:txBody>
          <a:bodyPr/>
          <a:lstStyle>
            <a:lvl1pPr>
              <a:defRPr sz="1100">
                <a:solidFill>
                  <a:schemeClr val="tx1"/>
                </a:solidFill>
              </a:defRPr>
            </a:lvl1pPr>
          </a:lstStyle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" name="MSIPCM9a9e436d8dcd54ccee17236a" descr="{&quot;HashCode&quot;:-128289487,&quot;Placement&quot;:&quot;Footer&quot;,&quot;Top&quot;:522.0343,&quot;Left&quot;:0.0}"/>
          <p:cNvSpPr txBox="1"/>
          <p:nvPr userDrawn="1"/>
        </p:nvSpPr>
        <p:spPr>
          <a:xfrm>
            <a:off x="2" y="6682364"/>
            <a:ext cx="1907895" cy="123111"/>
          </a:xfrm>
          <a:prstGeom prst="rect">
            <a:avLst/>
          </a:prstGeom>
          <a:noFill/>
        </p:spPr>
        <p:txBody>
          <a:bodyPr vert="horz" wrap="none" tIns="0" bIns="0" rtlCol="0" anchor="ctr" anchorCtr="1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US" sz="800">
                <a:solidFill>
                  <a:srgbClr val="000000"/>
                </a:solidFill>
                <a:latin typeface="Calibri" panose="020F0502020204030204" pitchFamily="34" charset="0"/>
              </a:rPr>
              <a:t>Sensitivity: LNT Construction Internal Use</a:t>
            </a:r>
          </a:p>
        </p:txBody>
      </p:sp>
    </p:spTree>
    <p:extLst>
      <p:ext uri="{BB962C8B-B14F-4D97-AF65-F5344CB8AC3E}">
        <p14:creationId xmlns:p14="http://schemas.microsoft.com/office/powerpoint/2010/main" val="19608594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6462447"/>
            <a:ext cx="12192000" cy="395555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prstClr val="white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 cstate="print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8386" y="6509947"/>
            <a:ext cx="1585807" cy="316254"/>
          </a:xfrm>
          <a:prstGeom prst="rect">
            <a:avLst/>
          </a:prstGeom>
        </p:spPr>
      </p:pic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209259" y="6549705"/>
            <a:ext cx="1986673" cy="365125"/>
          </a:xfrm>
          <a:prstGeom prst="rect">
            <a:avLst/>
          </a:prstGeom>
        </p:spPr>
        <p:txBody>
          <a:bodyPr/>
          <a:lstStyle>
            <a:lvl1pPr>
              <a:defRPr sz="1100">
                <a:solidFill>
                  <a:schemeClr val="tx1"/>
                </a:solidFill>
              </a:defRPr>
            </a:lvl1pPr>
          </a:lstStyle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" name="MSIPCM3a574475858aa61c9f8a6f72" descr="{&quot;HashCode&quot;:-128289487,&quot;Placement&quot;:&quot;Footer&quot;,&quot;Top&quot;:522.0343,&quot;Left&quot;:0.0}"/>
          <p:cNvSpPr txBox="1"/>
          <p:nvPr userDrawn="1"/>
        </p:nvSpPr>
        <p:spPr>
          <a:xfrm>
            <a:off x="2" y="6682364"/>
            <a:ext cx="1907895" cy="123111"/>
          </a:xfrm>
          <a:prstGeom prst="rect">
            <a:avLst/>
          </a:prstGeom>
          <a:noFill/>
        </p:spPr>
        <p:txBody>
          <a:bodyPr vert="horz" wrap="none" tIns="0" bIns="0" rtlCol="0" anchor="ctr" anchorCtr="1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US" sz="800">
                <a:solidFill>
                  <a:srgbClr val="000000"/>
                </a:solidFill>
                <a:latin typeface="Calibri" panose="020F0502020204030204" pitchFamily="34" charset="0"/>
              </a:rPr>
              <a:t>Sensitivity: LNT Construction Internal Use</a:t>
            </a:r>
          </a:p>
        </p:txBody>
      </p:sp>
    </p:spTree>
    <p:extLst>
      <p:ext uri="{BB962C8B-B14F-4D97-AF65-F5344CB8AC3E}">
        <p14:creationId xmlns:p14="http://schemas.microsoft.com/office/powerpoint/2010/main" val="39622661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6462447"/>
            <a:ext cx="12192000" cy="395555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prstClr val="white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 cstate="print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8386" y="6509947"/>
            <a:ext cx="1585807" cy="316254"/>
          </a:xfrm>
          <a:prstGeom prst="rect">
            <a:avLst/>
          </a:prstGeom>
        </p:spPr>
      </p:pic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209259" y="6549705"/>
            <a:ext cx="1986673" cy="365125"/>
          </a:xfrm>
          <a:prstGeom prst="rect">
            <a:avLst/>
          </a:prstGeom>
        </p:spPr>
        <p:txBody>
          <a:bodyPr/>
          <a:lstStyle>
            <a:lvl1pPr>
              <a:defRPr sz="1100">
                <a:solidFill>
                  <a:schemeClr val="tx1"/>
                </a:solidFill>
              </a:defRPr>
            </a:lvl1pPr>
          </a:lstStyle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" name="MSIPCM0e1844b7a7567b6e6d5d23ab" descr="{&quot;HashCode&quot;:-128289487,&quot;Placement&quot;:&quot;Footer&quot;,&quot;Top&quot;:522.0343,&quot;Left&quot;:0.0}"/>
          <p:cNvSpPr txBox="1"/>
          <p:nvPr userDrawn="1"/>
        </p:nvSpPr>
        <p:spPr>
          <a:xfrm>
            <a:off x="2" y="6682364"/>
            <a:ext cx="1907895" cy="123111"/>
          </a:xfrm>
          <a:prstGeom prst="rect">
            <a:avLst/>
          </a:prstGeom>
          <a:noFill/>
        </p:spPr>
        <p:txBody>
          <a:bodyPr vert="horz" wrap="none" tIns="0" bIns="0" rtlCol="0" anchor="ctr" anchorCtr="1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US" sz="800">
                <a:solidFill>
                  <a:srgbClr val="000000"/>
                </a:solidFill>
                <a:latin typeface="Calibri" panose="020F0502020204030204" pitchFamily="34" charset="0"/>
              </a:rPr>
              <a:t>Sensitivity: LNT Construction Internal Use</a:t>
            </a:r>
          </a:p>
        </p:txBody>
      </p:sp>
    </p:spTree>
    <p:extLst>
      <p:ext uri="{BB962C8B-B14F-4D97-AF65-F5344CB8AC3E}">
        <p14:creationId xmlns:p14="http://schemas.microsoft.com/office/powerpoint/2010/main" val="28751909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6462447"/>
            <a:ext cx="12192000" cy="395555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prstClr val="white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 cstate="print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8386" y="6509947"/>
            <a:ext cx="1585807" cy="316254"/>
          </a:xfrm>
          <a:prstGeom prst="rect">
            <a:avLst/>
          </a:prstGeom>
        </p:spPr>
      </p:pic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209259" y="6549705"/>
            <a:ext cx="1986673" cy="365125"/>
          </a:xfrm>
          <a:prstGeom prst="rect">
            <a:avLst/>
          </a:prstGeom>
        </p:spPr>
        <p:txBody>
          <a:bodyPr/>
          <a:lstStyle>
            <a:lvl1pPr>
              <a:defRPr sz="1100">
                <a:solidFill>
                  <a:schemeClr val="tx1"/>
                </a:solidFill>
              </a:defRPr>
            </a:lvl1pPr>
          </a:lstStyle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" name="MSIPCM1a164e25aeeedb6dc6f87f66" descr="{&quot;HashCode&quot;:-128289487,&quot;Placement&quot;:&quot;Footer&quot;,&quot;Top&quot;:522.0343,&quot;Left&quot;:0.0}"/>
          <p:cNvSpPr txBox="1"/>
          <p:nvPr userDrawn="1"/>
        </p:nvSpPr>
        <p:spPr>
          <a:xfrm>
            <a:off x="2" y="6682364"/>
            <a:ext cx="1907895" cy="123111"/>
          </a:xfrm>
          <a:prstGeom prst="rect">
            <a:avLst/>
          </a:prstGeom>
          <a:noFill/>
        </p:spPr>
        <p:txBody>
          <a:bodyPr vert="horz" wrap="none" tIns="0" bIns="0" rtlCol="0" anchor="ctr" anchorCtr="1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US" sz="800">
                <a:solidFill>
                  <a:srgbClr val="000000"/>
                </a:solidFill>
                <a:latin typeface="Calibri" panose="020F0502020204030204" pitchFamily="34" charset="0"/>
              </a:rPr>
              <a:t>Sensitivity: LNT Construction Internal Use</a:t>
            </a:r>
          </a:p>
        </p:txBody>
      </p:sp>
    </p:spTree>
    <p:extLst>
      <p:ext uri="{BB962C8B-B14F-4D97-AF65-F5344CB8AC3E}">
        <p14:creationId xmlns:p14="http://schemas.microsoft.com/office/powerpoint/2010/main" val="8154422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6462447"/>
            <a:ext cx="12192000" cy="395555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prstClr val="white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 cstate="print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8386" y="6509947"/>
            <a:ext cx="1585807" cy="316254"/>
          </a:xfrm>
          <a:prstGeom prst="rect">
            <a:avLst/>
          </a:prstGeom>
        </p:spPr>
      </p:pic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209259" y="6549705"/>
            <a:ext cx="1986673" cy="365125"/>
          </a:xfrm>
          <a:prstGeom prst="rect">
            <a:avLst/>
          </a:prstGeom>
        </p:spPr>
        <p:txBody>
          <a:bodyPr/>
          <a:lstStyle>
            <a:lvl1pPr>
              <a:defRPr sz="1100">
                <a:solidFill>
                  <a:schemeClr val="tx1"/>
                </a:solidFill>
              </a:defRPr>
            </a:lvl1pPr>
          </a:lstStyle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" name="MSIPCMfc0848d18bbeb61a137243da" descr="{&quot;HashCode&quot;:-128289487,&quot;Placement&quot;:&quot;Footer&quot;,&quot;Top&quot;:522.0343,&quot;Left&quot;:0.0}"/>
          <p:cNvSpPr txBox="1"/>
          <p:nvPr userDrawn="1"/>
        </p:nvSpPr>
        <p:spPr>
          <a:xfrm>
            <a:off x="2" y="6682364"/>
            <a:ext cx="1907895" cy="123111"/>
          </a:xfrm>
          <a:prstGeom prst="rect">
            <a:avLst/>
          </a:prstGeom>
          <a:noFill/>
        </p:spPr>
        <p:txBody>
          <a:bodyPr vert="horz" wrap="none" tIns="0" bIns="0" rtlCol="0" anchor="ctr" anchorCtr="1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US" sz="800">
                <a:solidFill>
                  <a:srgbClr val="000000"/>
                </a:solidFill>
                <a:latin typeface="Calibri" panose="020F0502020204030204" pitchFamily="34" charset="0"/>
              </a:rPr>
              <a:t>Sensitivity: LNT Construction Internal Use</a:t>
            </a:r>
          </a:p>
        </p:txBody>
      </p:sp>
    </p:spTree>
    <p:extLst>
      <p:ext uri="{BB962C8B-B14F-4D97-AF65-F5344CB8AC3E}">
        <p14:creationId xmlns:p14="http://schemas.microsoft.com/office/powerpoint/2010/main" val="669027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6462447"/>
            <a:ext cx="12192000" cy="395555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prstClr val="white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4" cstate="print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8386" y="6509947"/>
            <a:ext cx="1585807" cy="316254"/>
          </a:xfrm>
          <a:prstGeom prst="rect">
            <a:avLst/>
          </a:prstGeom>
        </p:spPr>
      </p:pic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209259" y="6549705"/>
            <a:ext cx="1986673" cy="365125"/>
          </a:xfrm>
          <a:prstGeom prst="rect">
            <a:avLst/>
          </a:prstGeom>
        </p:spPr>
        <p:txBody>
          <a:bodyPr/>
          <a:lstStyle>
            <a:lvl1pPr>
              <a:defRPr sz="1100">
                <a:solidFill>
                  <a:schemeClr val="tx1"/>
                </a:solidFill>
              </a:defRPr>
            </a:lvl1pPr>
          </a:lstStyle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" name="MSIPCMa9aa4e7eb40e94fbe8088df7" descr="{&quot;HashCode&quot;:-128289487,&quot;Placement&quot;:&quot;Footer&quot;,&quot;Top&quot;:522.0343,&quot;Left&quot;:0.0}"/>
          <p:cNvSpPr txBox="1"/>
          <p:nvPr userDrawn="1"/>
        </p:nvSpPr>
        <p:spPr>
          <a:xfrm>
            <a:off x="2" y="6682364"/>
            <a:ext cx="1907895" cy="123111"/>
          </a:xfrm>
          <a:prstGeom prst="rect">
            <a:avLst/>
          </a:prstGeom>
          <a:noFill/>
        </p:spPr>
        <p:txBody>
          <a:bodyPr vert="horz" wrap="none" tIns="0" bIns="0" rtlCol="0" anchor="ctr" anchorCtr="1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US" sz="800">
                <a:solidFill>
                  <a:srgbClr val="000000"/>
                </a:solidFill>
                <a:latin typeface="Calibri" panose="020F0502020204030204" pitchFamily="34" charset="0"/>
              </a:rPr>
              <a:t>Sensitivity: LNT Construction Internal Use</a:t>
            </a:r>
          </a:p>
        </p:txBody>
      </p:sp>
    </p:spTree>
    <p:extLst>
      <p:ext uri="{BB962C8B-B14F-4D97-AF65-F5344CB8AC3E}">
        <p14:creationId xmlns:p14="http://schemas.microsoft.com/office/powerpoint/2010/main" val="42797668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6462447"/>
            <a:ext cx="12192000" cy="395555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prstClr val="white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 cstate="print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8386" y="6509947"/>
            <a:ext cx="1585807" cy="316254"/>
          </a:xfrm>
          <a:prstGeom prst="rect">
            <a:avLst/>
          </a:prstGeom>
        </p:spPr>
      </p:pic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209259" y="6549705"/>
            <a:ext cx="1986673" cy="365125"/>
          </a:xfrm>
          <a:prstGeom prst="rect">
            <a:avLst/>
          </a:prstGeom>
        </p:spPr>
        <p:txBody>
          <a:bodyPr/>
          <a:lstStyle>
            <a:lvl1pPr>
              <a:defRPr sz="1100">
                <a:solidFill>
                  <a:schemeClr val="tx1"/>
                </a:solidFill>
              </a:defRPr>
            </a:lvl1pPr>
          </a:lstStyle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" name="MSIPCM645d44adb2f7095ecf1ff7ff" descr="{&quot;HashCode&quot;:-128289487,&quot;Placement&quot;:&quot;Footer&quot;,&quot;Top&quot;:522.0343,&quot;Left&quot;:0.0}"/>
          <p:cNvSpPr txBox="1"/>
          <p:nvPr userDrawn="1"/>
        </p:nvSpPr>
        <p:spPr>
          <a:xfrm>
            <a:off x="2" y="6682364"/>
            <a:ext cx="1907895" cy="123111"/>
          </a:xfrm>
          <a:prstGeom prst="rect">
            <a:avLst/>
          </a:prstGeom>
          <a:noFill/>
        </p:spPr>
        <p:txBody>
          <a:bodyPr vert="horz" wrap="none" tIns="0" bIns="0" rtlCol="0" anchor="ctr" anchorCtr="1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US" sz="800">
                <a:solidFill>
                  <a:srgbClr val="000000"/>
                </a:solidFill>
                <a:latin typeface="Calibri" panose="020F0502020204030204" pitchFamily="34" charset="0"/>
              </a:rPr>
              <a:t>Sensitivity: LNT Construction Internal Use</a:t>
            </a:r>
          </a:p>
        </p:txBody>
      </p:sp>
    </p:spTree>
    <p:extLst>
      <p:ext uri="{BB962C8B-B14F-4D97-AF65-F5344CB8AC3E}">
        <p14:creationId xmlns:p14="http://schemas.microsoft.com/office/powerpoint/2010/main" val="327207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6462447"/>
            <a:ext cx="12192000" cy="395555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prstClr val="white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5" cstate="print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1337" y="6502095"/>
            <a:ext cx="1585807" cy="316254"/>
          </a:xfrm>
          <a:prstGeom prst="rect">
            <a:avLst/>
          </a:prstGeom>
        </p:spPr>
      </p:pic>
      <p:sp>
        <p:nvSpPr>
          <p:cNvPr id="4" name="MSIPCMContentMarking" descr="{&quot;HashCode&quot;:-128289487,&quot;Placement&quot;:&quot;Footer&quot;}"/>
          <p:cNvSpPr txBox="1"/>
          <p:nvPr userDrawn="1"/>
        </p:nvSpPr>
        <p:spPr>
          <a:xfrm>
            <a:off x="0" y="6682364"/>
            <a:ext cx="1986005" cy="123111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  <a:defRPr/>
            </a:pPr>
            <a:r>
              <a:rPr lang="en-IN" sz="800">
                <a:solidFill>
                  <a:srgbClr val="000000"/>
                </a:solidFill>
                <a:latin typeface="Calibri" panose="020F0502020204030204" pitchFamily="34" charset="0"/>
              </a:rPr>
              <a:t>Sensitivity: LNT Construction Internal Use</a:t>
            </a:r>
          </a:p>
        </p:txBody>
      </p:sp>
    </p:spTree>
    <p:extLst>
      <p:ext uri="{BB962C8B-B14F-4D97-AF65-F5344CB8AC3E}">
        <p14:creationId xmlns:p14="http://schemas.microsoft.com/office/powerpoint/2010/main" val="2985031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13" Type="http://schemas.openxmlformats.org/officeDocument/2006/relationships/diagramColors" Target="../diagrams/colors2.xml"/><Relationship Id="rId3" Type="http://schemas.openxmlformats.org/officeDocument/2006/relationships/image" Target="../media/image2.png"/><Relationship Id="rId7" Type="http://schemas.openxmlformats.org/officeDocument/2006/relationships/diagramQuickStyle" Target="../diagrams/quickStyle1.xml"/><Relationship Id="rId12" Type="http://schemas.openxmlformats.org/officeDocument/2006/relationships/diagramQuickStyle" Target="../diagrams/quickStyle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6" Type="http://schemas.openxmlformats.org/officeDocument/2006/relationships/diagramLayout" Target="../diagrams/layout1.xml"/><Relationship Id="rId11" Type="http://schemas.openxmlformats.org/officeDocument/2006/relationships/diagramLayout" Target="../diagrams/layout2.xml"/><Relationship Id="rId5" Type="http://schemas.openxmlformats.org/officeDocument/2006/relationships/diagramData" Target="../diagrams/data1.xml"/><Relationship Id="rId10" Type="http://schemas.openxmlformats.org/officeDocument/2006/relationships/diagramData" Target="../diagrams/data2.xml"/><Relationship Id="rId4" Type="http://schemas.openxmlformats.org/officeDocument/2006/relationships/image" Target="../media/image11.png"/><Relationship Id="rId9" Type="http://schemas.microsoft.com/office/2007/relationships/diagramDrawing" Target="../diagrams/drawing1.xml"/><Relationship Id="rId14" Type="http://schemas.microsoft.com/office/2007/relationships/diagramDrawing" Target="../diagrams/drawing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sunset over a fire&#10;&#10;Description automatically generated">
            <a:extLst>
              <a:ext uri="{FF2B5EF4-FFF2-40B4-BE49-F238E27FC236}">
                <a16:creationId xmlns:a16="http://schemas.microsoft.com/office/drawing/2014/main" id="{1A6F3303-9CF2-4647-8692-D1BF9A51B69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8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5000"/>
                    </a14:imgEffect>
                    <a14:imgEffect>
                      <a14:brightnessContrast bright="-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>
            <a:innerShdw dist="50800" dir="13500000">
              <a:prstClr val="black">
                <a:alpha val="50000"/>
              </a:prstClr>
            </a:innerShdw>
          </a:effectLst>
        </p:spPr>
      </p:pic>
      <p:sp>
        <p:nvSpPr>
          <p:cNvPr id="4" name="Parallelogram 3"/>
          <p:cNvSpPr/>
          <p:nvPr/>
        </p:nvSpPr>
        <p:spPr>
          <a:xfrm>
            <a:off x="0" y="2661784"/>
            <a:ext cx="8678779" cy="1839095"/>
          </a:xfrm>
          <a:prstGeom prst="parallelogram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83995" y="2779778"/>
            <a:ext cx="67508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Cambria" panose="02040503050406030204" pitchFamily="18" charset="0"/>
              </a:rPr>
              <a:t>Forest Fire Prediction Analysis</a:t>
            </a:r>
          </a:p>
        </p:txBody>
      </p:sp>
      <p:pic>
        <p:nvPicPr>
          <p:cNvPr id="24" name="Picture 2" descr="Image result for tick symbol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98984" y="9534061"/>
            <a:ext cx="85021" cy="76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83995" y="3426109"/>
            <a:ext cx="264784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ambria" panose="02040503050406030204" pitchFamily="18" charset="0"/>
              </a:rPr>
              <a:t>Harsha Vardhan</a:t>
            </a:r>
          </a:p>
          <a:p>
            <a:endParaRPr lang="en-US" sz="2800" dirty="0">
              <a:latin typeface="Cambria" panose="020405030504060302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83995" y="3912172"/>
            <a:ext cx="15306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latin typeface="Cambria" panose="02040503050406030204" pitchFamily="18" charset="0"/>
              </a:rPr>
              <a:t>18-Aug-20</a:t>
            </a:r>
          </a:p>
        </p:txBody>
      </p:sp>
    </p:spTree>
    <p:extLst>
      <p:ext uri="{BB962C8B-B14F-4D97-AF65-F5344CB8AC3E}">
        <p14:creationId xmlns:p14="http://schemas.microsoft.com/office/powerpoint/2010/main" val="8164050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entagon 2"/>
          <p:cNvSpPr/>
          <p:nvPr/>
        </p:nvSpPr>
        <p:spPr>
          <a:xfrm>
            <a:off x="0" y="3940342"/>
            <a:ext cx="5924550" cy="860575"/>
          </a:xfrm>
          <a:prstGeom prst="homePlat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2638425" y="4047465"/>
            <a:ext cx="26121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i="1">
                <a:solidFill>
                  <a:schemeClr val="bg1"/>
                </a:solidFill>
                <a:latin typeface="Cambria" panose="02040503050406030204" pitchFamily="18" charset="0"/>
              </a:rPr>
              <a:t>Thank you…</a:t>
            </a:r>
          </a:p>
        </p:txBody>
      </p:sp>
    </p:spTree>
    <p:extLst>
      <p:ext uri="{BB962C8B-B14F-4D97-AF65-F5344CB8AC3E}">
        <p14:creationId xmlns:p14="http://schemas.microsoft.com/office/powerpoint/2010/main" val="31603470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Picture 7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"/>
            <a:ext cx="12192000" cy="542925"/>
          </a:xfrm>
          <a:prstGeom prst="rect">
            <a:avLst/>
          </a:prstGeom>
        </p:spPr>
      </p:pic>
      <p:sp>
        <p:nvSpPr>
          <p:cNvPr id="81" name="TextBox 80"/>
          <p:cNvSpPr txBox="1"/>
          <p:nvPr/>
        </p:nvSpPr>
        <p:spPr>
          <a:xfrm>
            <a:off x="39412" y="-5628"/>
            <a:ext cx="1215258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800" spc="300" dirty="0">
                <a:solidFill>
                  <a:prstClr val="white"/>
                </a:solidFill>
                <a:latin typeface="Cambria" panose="02040503050406030204" pitchFamily="18" charset="0"/>
              </a:rPr>
              <a:t>About</a:t>
            </a:r>
          </a:p>
        </p:txBody>
      </p:sp>
      <p:sp>
        <p:nvSpPr>
          <p:cNvPr id="3" name="Pentagon 2"/>
          <p:cNvSpPr/>
          <p:nvPr/>
        </p:nvSpPr>
        <p:spPr>
          <a:xfrm>
            <a:off x="1" y="667610"/>
            <a:ext cx="2987040" cy="528637"/>
          </a:xfrm>
          <a:prstGeom prst="homePlate">
            <a:avLst/>
          </a:prstGeom>
          <a:solidFill>
            <a:schemeClr val="accent1">
              <a:lumMod val="7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latin typeface="Cambria" panose="02040503050406030204" pitchFamily="18" charset="0"/>
              </a:rPr>
              <a:t>Data Description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9412" y="1608007"/>
            <a:ext cx="65995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Cambria" panose="02040503050406030204" pitchFamily="18" charset="0"/>
                <a:ea typeface="Cambria" panose="02040503050406030204" pitchFamily="18" charset="0"/>
              </a:rPr>
              <a:t>Use Case:</a:t>
            </a:r>
            <a:r>
              <a:rPr lang="en-IN" sz="2000" b="1" dirty="0">
                <a:latin typeface="Cambria" panose="02040503050406030204" pitchFamily="18" charset="0"/>
                <a:ea typeface="Cambria" panose="02040503050406030204" pitchFamily="18" charset="0"/>
              </a:rPr>
              <a:t>  To predict </a:t>
            </a:r>
            <a:r>
              <a:rPr lang="en-US" sz="2000" b="1" dirty="0">
                <a:latin typeface="Cambria" panose="02040503050406030204" pitchFamily="18" charset="0"/>
                <a:ea typeface="Cambria" panose="02040503050406030204" pitchFamily="18" charset="0"/>
              </a:rPr>
              <a:t>the burned area of the forest in ha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52B9746-28E0-4477-A284-70B8AF32FA16}"/>
              </a:ext>
            </a:extLst>
          </p:cNvPr>
          <p:cNvSpPr/>
          <p:nvPr/>
        </p:nvSpPr>
        <p:spPr>
          <a:xfrm>
            <a:off x="254000" y="1999583"/>
            <a:ext cx="1046480" cy="548317"/>
          </a:xfrm>
          <a:prstGeom prst="rect">
            <a:avLst/>
          </a:prstGeom>
          <a:solidFill>
            <a:schemeClr val="accent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Columns</a:t>
            </a:r>
            <a:endParaRPr lang="en-IN" b="1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2345D4F-6068-4A84-ABF5-238CE228E512}"/>
              </a:ext>
            </a:extLst>
          </p:cNvPr>
          <p:cNvSpPr/>
          <p:nvPr/>
        </p:nvSpPr>
        <p:spPr>
          <a:xfrm>
            <a:off x="1666241" y="1999582"/>
            <a:ext cx="894079" cy="548317"/>
          </a:xfrm>
          <a:prstGeom prst="ellipse">
            <a:avLst/>
          </a:prstGeom>
          <a:solidFill>
            <a:schemeClr val="accent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13</a:t>
            </a:r>
            <a:endParaRPr lang="en-IN" b="1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2C96CA0-6038-41CC-9F88-D0873F2ABB26}"/>
              </a:ext>
            </a:extLst>
          </p:cNvPr>
          <p:cNvSpPr/>
          <p:nvPr/>
        </p:nvSpPr>
        <p:spPr>
          <a:xfrm>
            <a:off x="248920" y="2826445"/>
            <a:ext cx="1046480" cy="548317"/>
          </a:xfrm>
          <a:prstGeom prst="rect">
            <a:avLst/>
          </a:prstGeom>
          <a:solidFill>
            <a:schemeClr val="accent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Rows</a:t>
            </a:r>
            <a:endParaRPr lang="en-IN" b="1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50B4E30-15F7-4153-A04F-B1888D0DCFCC}"/>
              </a:ext>
            </a:extLst>
          </p:cNvPr>
          <p:cNvSpPr/>
          <p:nvPr/>
        </p:nvSpPr>
        <p:spPr>
          <a:xfrm>
            <a:off x="1666241" y="2826444"/>
            <a:ext cx="894079" cy="548317"/>
          </a:xfrm>
          <a:prstGeom prst="ellipse">
            <a:avLst/>
          </a:prstGeom>
          <a:solidFill>
            <a:schemeClr val="accent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517</a:t>
            </a:r>
            <a:endParaRPr lang="en-IN" b="1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274B031-0C34-412D-8545-F3F6921072F2}"/>
              </a:ext>
            </a:extLst>
          </p:cNvPr>
          <p:cNvSpPr/>
          <p:nvPr/>
        </p:nvSpPr>
        <p:spPr>
          <a:xfrm>
            <a:off x="248920" y="3653307"/>
            <a:ext cx="1046480" cy="548317"/>
          </a:xfrm>
          <a:prstGeom prst="rect">
            <a:avLst/>
          </a:prstGeom>
          <a:solidFill>
            <a:schemeClr val="accent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Nulls</a:t>
            </a:r>
            <a:endParaRPr lang="en-IN" b="1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6658680-D5EB-4AE4-A5B6-AEC8A902FE54}"/>
              </a:ext>
            </a:extLst>
          </p:cNvPr>
          <p:cNvSpPr/>
          <p:nvPr/>
        </p:nvSpPr>
        <p:spPr>
          <a:xfrm>
            <a:off x="1584961" y="6133892"/>
            <a:ext cx="975359" cy="548317"/>
          </a:xfrm>
          <a:prstGeom prst="ellipse">
            <a:avLst/>
          </a:prstGeom>
          <a:solidFill>
            <a:schemeClr val="accent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1090</a:t>
            </a:r>
            <a:endParaRPr lang="en-IN" b="1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A56D22D-1F6C-4105-8AD6-464B9E7D0A44}"/>
              </a:ext>
            </a:extLst>
          </p:cNvPr>
          <p:cNvSpPr/>
          <p:nvPr/>
        </p:nvSpPr>
        <p:spPr>
          <a:xfrm>
            <a:off x="248920" y="4480169"/>
            <a:ext cx="2311400" cy="548317"/>
          </a:xfrm>
          <a:prstGeom prst="rect">
            <a:avLst/>
          </a:prstGeom>
          <a:solidFill>
            <a:schemeClr val="accent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Dependent Variable: Area</a:t>
            </a:r>
            <a:endParaRPr lang="en-IN" b="1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FF2BB94-7670-4A5B-975E-1BA77D959B37}"/>
              </a:ext>
            </a:extLst>
          </p:cNvPr>
          <p:cNvSpPr/>
          <p:nvPr/>
        </p:nvSpPr>
        <p:spPr>
          <a:xfrm>
            <a:off x="335279" y="5307031"/>
            <a:ext cx="960121" cy="548317"/>
          </a:xfrm>
          <a:prstGeom prst="rect">
            <a:avLst/>
          </a:prstGeom>
          <a:solidFill>
            <a:schemeClr val="accent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Minimum</a:t>
            </a:r>
            <a:endParaRPr lang="en-IN" sz="1400" b="1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7BC0215-0D9F-444C-9A4E-E28E58B598F4}"/>
              </a:ext>
            </a:extLst>
          </p:cNvPr>
          <p:cNvSpPr/>
          <p:nvPr/>
        </p:nvSpPr>
        <p:spPr>
          <a:xfrm>
            <a:off x="1513840" y="5307031"/>
            <a:ext cx="1046480" cy="548317"/>
          </a:xfrm>
          <a:prstGeom prst="rect">
            <a:avLst/>
          </a:prstGeom>
          <a:solidFill>
            <a:schemeClr val="accent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Maximum</a:t>
            </a:r>
            <a:endParaRPr lang="en-IN" sz="1400" b="1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1A1980F-020F-451D-9E1C-7A71C90F0ADB}"/>
              </a:ext>
            </a:extLst>
          </p:cNvPr>
          <p:cNvSpPr/>
          <p:nvPr/>
        </p:nvSpPr>
        <p:spPr>
          <a:xfrm>
            <a:off x="335279" y="6133893"/>
            <a:ext cx="894079" cy="548317"/>
          </a:xfrm>
          <a:prstGeom prst="ellipse">
            <a:avLst/>
          </a:prstGeom>
          <a:solidFill>
            <a:schemeClr val="accent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0</a:t>
            </a:r>
            <a:endParaRPr lang="en-IN" b="1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5E4BE59-83CF-4132-9373-58A924A23CB6}"/>
              </a:ext>
            </a:extLst>
          </p:cNvPr>
          <p:cNvSpPr/>
          <p:nvPr/>
        </p:nvSpPr>
        <p:spPr>
          <a:xfrm>
            <a:off x="1696722" y="3653307"/>
            <a:ext cx="894079" cy="548317"/>
          </a:xfrm>
          <a:prstGeom prst="ellipse">
            <a:avLst/>
          </a:prstGeom>
          <a:solidFill>
            <a:schemeClr val="accent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0</a:t>
            </a:r>
            <a:endParaRPr lang="en-IN" b="1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BF662C4-2E08-4C44-9C27-FB473EDD880A}"/>
              </a:ext>
            </a:extLst>
          </p:cNvPr>
          <p:cNvCxnSpPr>
            <a:stCxn id="5" idx="3"/>
            <a:endCxn id="6" idx="2"/>
          </p:cNvCxnSpPr>
          <p:nvPr/>
        </p:nvCxnSpPr>
        <p:spPr>
          <a:xfrm flipV="1">
            <a:off x="1300480" y="2273741"/>
            <a:ext cx="365761" cy="1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E48D0A7-7659-4F53-B6A6-7B2D8BDEEBF5}"/>
              </a:ext>
            </a:extLst>
          </p:cNvPr>
          <p:cNvCxnSpPr/>
          <p:nvPr/>
        </p:nvCxnSpPr>
        <p:spPr>
          <a:xfrm flipV="1">
            <a:off x="1295400" y="3100601"/>
            <a:ext cx="365761" cy="1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9D93FDB-0C48-4EC6-A53D-6C524F40E667}"/>
              </a:ext>
            </a:extLst>
          </p:cNvPr>
          <p:cNvCxnSpPr/>
          <p:nvPr/>
        </p:nvCxnSpPr>
        <p:spPr>
          <a:xfrm flipV="1">
            <a:off x="1330961" y="3927461"/>
            <a:ext cx="365761" cy="1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EA116C9-CFD2-4AC6-BC5D-88AD116A5AA0}"/>
              </a:ext>
            </a:extLst>
          </p:cNvPr>
          <p:cNvCxnSpPr>
            <a:cxnSpLocks/>
          </p:cNvCxnSpPr>
          <p:nvPr/>
        </p:nvCxnSpPr>
        <p:spPr>
          <a:xfrm>
            <a:off x="772160" y="5850750"/>
            <a:ext cx="0" cy="271412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175727E-4B8D-4822-8A98-57B92F440AED}"/>
              </a:ext>
            </a:extLst>
          </p:cNvPr>
          <p:cNvCxnSpPr>
            <a:cxnSpLocks/>
          </p:cNvCxnSpPr>
          <p:nvPr/>
        </p:nvCxnSpPr>
        <p:spPr>
          <a:xfrm>
            <a:off x="2072640" y="5864098"/>
            <a:ext cx="0" cy="271412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372FFF29-43AC-4D10-A2C0-6843D66FA96C}"/>
              </a:ext>
            </a:extLst>
          </p:cNvPr>
          <p:cNvSpPr/>
          <p:nvPr/>
        </p:nvSpPr>
        <p:spPr>
          <a:xfrm>
            <a:off x="2707641" y="2133600"/>
            <a:ext cx="6802119" cy="4056790"/>
          </a:xfrm>
          <a:prstGeom prst="roundRect">
            <a:avLst/>
          </a:prstGeom>
          <a:solidFill>
            <a:srgbClr val="5193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/>
              <a:t>A brief discussion of the feature vectors:</a:t>
            </a:r>
          </a:p>
          <a:p>
            <a:r>
              <a:rPr lang="en-US" sz="1600" b="1" dirty="0"/>
              <a:t>    1. X - x-axis spatial coordinate with the Montesinho park map: 1 - 9. </a:t>
            </a:r>
          </a:p>
          <a:p>
            <a:r>
              <a:rPr lang="en-US" sz="1600" b="1" dirty="0"/>
              <a:t>    2. Y - y-axis spatial coordinate with the Montesinho park map: 1 - 9. </a:t>
            </a:r>
          </a:p>
          <a:p>
            <a:r>
              <a:rPr lang="en-US" sz="1600" b="1" dirty="0"/>
              <a:t>    3. month - month of the year: “Jan" to “Dec"</a:t>
            </a:r>
          </a:p>
          <a:p>
            <a:r>
              <a:rPr lang="en-US" sz="1600" b="1" dirty="0"/>
              <a:t>    4. day - day of the week: "mon" to "sun"</a:t>
            </a:r>
          </a:p>
          <a:p>
            <a:r>
              <a:rPr lang="en-US" sz="1600" b="1" dirty="0"/>
              <a:t>    5. FFMC - Fine Fuel Moisture Code index from FWI system: 18.7 - 96.20</a:t>
            </a:r>
          </a:p>
          <a:p>
            <a:r>
              <a:rPr lang="en-US" sz="1600" b="1" dirty="0"/>
              <a:t>    6. DMC - Duff moisture code index from the FWI system: 1.1 to 291.3</a:t>
            </a:r>
          </a:p>
          <a:p>
            <a:r>
              <a:rPr lang="en-US" sz="1600" b="1" dirty="0"/>
              <a:t>    7. DC - Drought code index from the FWI system: 7.9 to 860.6</a:t>
            </a:r>
          </a:p>
          <a:p>
            <a:r>
              <a:rPr lang="en-US" sz="1600" b="1" dirty="0"/>
              <a:t>    8. ISI - Initial spread index from the FWI system: 0.0 to 56.10</a:t>
            </a:r>
          </a:p>
          <a:p>
            <a:r>
              <a:rPr lang="en-US" sz="1600" b="1" dirty="0"/>
              <a:t>    9. temp - temperature in Celsius degrees: 2.2 to 33.30</a:t>
            </a:r>
          </a:p>
          <a:p>
            <a:r>
              <a:rPr lang="en-US" sz="1600" b="1" dirty="0"/>
              <a:t>    10. RH - relative humidity in %: 15.0 to 100</a:t>
            </a:r>
          </a:p>
          <a:p>
            <a:r>
              <a:rPr lang="en-US" sz="1600" b="1" dirty="0"/>
              <a:t>    11. wind - wind speed in Km/h: 0.40 to 9.40</a:t>
            </a:r>
          </a:p>
          <a:p>
            <a:r>
              <a:rPr lang="en-US" sz="1600" b="1" dirty="0"/>
              <a:t>    12. rain - outside rain in mm/m2: 0.0 to 6.4</a:t>
            </a:r>
          </a:p>
          <a:p>
            <a:r>
              <a:rPr lang="en-US" sz="1600" b="1" dirty="0"/>
              <a:t>    13. area - the burned area of the forest in ha: 0.00 to 1090.84</a:t>
            </a:r>
            <a:endParaRPr lang="en-IN" sz="1600" b="1" dirty="0"/>
          </a:p>
        </p:txBody>
      </p:sp>
      <p:sp>
        <p:nvSpPr>
          <p:cNvPr id="23" name="Callout: Down Arrow 22">
            <a:extLst>
              <a:ext uri="{FF2B5EF4-FFF2-40B4-BE49-F238E27FC236}">
                <a16:creationId xmlns:a16="http://schemas.microsoft.com/office/drawing/2014/main" id="{EF6957DE-9070-4578-82AB-64902320D768}"/>
              </a:ext>
            </a:extLst>
          </p:cNvPr>
          <p:cNvSpPr/>
          <p:nvPr/>
        </p:nvSpPr>
        <p:spPr>
          <a:xfrm>
            <a:off x="9728200" y="2081109"/>
            <a:ext cx="2326640" cy="1107440"/>
          </a:xfrm>
          <a:prstGeom prst="downArrowCallou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Categorical Features</a:t>
            </a:r>
            <a:endParaRPr lang="en-IN" b="1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1E7FB135-A89A-4A33-BBE4-A5DA76C7DF08}"/>
              </a:ext>
            </a:extLst>
          </p:cNvPr>
          <p:cNvSpPr/>
          <p:nvPr/>
        </p:nvSpPr>
        <p:spPr>
          <a:xfrm>
            <a:off x="9775190" y="3188549"/>
            <a:ext cx="2167890" cy="721933"/>
          </a:xfrm>
          <a:prstGeom prst="round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Month, Day</a:t>
            </a:r>
            <a:endParaRPr lang="en-IN" dirty="0"/>
          </a:p>
        </p:txBody>
      </p:sp>
      <p:sp>
        <p:nvSpPr>
          <p:cNvPr id="28" name="Callout: Down Arrow 27">
            <a:extLst>
              <a:ext uri="{FF2B5EF4-FFF2-40B4-BE49-F238E27FC236}">
                <a16:creationId xmlns:a16="http://schemas.microsoft.com/office/drawing/2014/main" id="{4B359693-1B50-4E92-ABF4-810885F8DCF2}"/>
              </a:ext>
            </a:extLst>
          </p:cNvPr>
          <p:cNvSpPr/>
          <p:nvPr/>
        </p:nvSpPr>
        <p:spPr>
          <a:xfrm>
            <a:off x="9753601" y="4024209"/>
            <a:ext cx="2326640" cy="1107440"/>
          </a:xfrm>
          <a:prstGeom prst="downArrowCallou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Numerical Features</a:t>
            </a:r>
            <a:endParaRPr lang="en-IN" b="1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88B08A83-2BA5-49A4-80CC-602ED907424A}"/>
              </a:ext>
            </a:extLst>
          </p:cNvPr>
          <p:cNvSpPr/>
          <p:nvPr/>
        </p:nvSpPr>
        <p:spPr>
          <a:xfrm>
            <a:off x="9753600" y="5131650"/>
            <a:ext cx="2326639" cy="835659"/>
          </a:xfrm>
          <a:prstGeom prst="round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r>
              <a:rPr lang="en-US" dirty="0"/>
              <a:t>X, Y , FFMC , DMC, DC, ISI , Temp , RH , Wind , Rain</a:t>
            </a:r>
          </a:p>
          <a:p>
            <a:endParaRPr lang="en-IN" sz="1200" dirty="0"/>
          </a:p>
        </p:txBody>
      </p:sp>
    </p:spTree>
    <p:extLst>
      <p:ext uri="{BB962C8B-B14F-4D97-AF65-F5344CB8AC3E}">
        <p14:creationId xmlns:p14="http://schemas.microsoft.com/office/powerpoint/2010/main" val="13594921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Picture 7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"/>
            <a:ext cx="12192000" cy="542925"/>
          </a:xfrm>
          <a:prstGeom prst="rect">
            <a:avLst/>
          </a:prstGeom>
        </p:spPr>
      </p:pic>
      <p:sp>
        <p:nvSpPr>
          <p:cNvPr id="81" name="TextBox 80"/>
          <p:cNvSpPr txBox="1"/>
          <p:nvPr/>
        </p:nvSpPr>
        <p:spPr>
          <a:xfrm>
            <a:off x="39412" y="-5628"/>
            <a:ext cx="1215258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800" spc="300" dirty="0">
                <a:solidFill>
                  <a:prstClr val="white"/>
                </a:solidFill>
                <a:latin typeface="Cambria" panose="02040503050406030204" pitchFamily="18" charset="0"/>
              </a:rPr>
              <a:t>About</a:t>
            </a:r>
          </a:p>
        </p:txBody>
      </p:sp>
      <p:sp>
        <p:nvSpPr>
          <p:cNvPr id="3" name="Pentagon 2"/>
          <p:cNvSpPr/>
          <p:nvPr/>
        </p:nvSpPr>
        <p:spPr>
          <a:xfrm>
            <a:off x="0" y="667610"/>
            <a:ext cx="3714749" cy="528637"/>
          </a:xfrm>
          <a:prstGeom prst="homePlate">
            <a:avLst/>
          </a:prstGeom>
          <a:solidFill>
            <a:schemeClr val="accent1">
              <a:lumMod val="7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latin typeface="Cambria" panose="02040503050406030204" pitchFamily="18" charset="0"/>
              </a:rPr>
              <a:t>High Level Data Overview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9412" y="1320928"/>
            <a:ext cx="65995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Cambria" panose="02040503050406030204" pitchFamily="18" charset="0"/>
                <a:ea typeface="Cambria" panose="02040503050406030204" pitchFamily="18" charset="0"/>
              </a:rPr>
              <a:t>Use Case:</a:t>
            </a:r>
            <a:r>
              <a:rPr lang="en-IN" sz="2000" b="1" dirty="0">
                <a:latin typeface="Cambria" panose="02040503050406030204" pitchFamily="18" charset="0"/>
                <a:ea typeface="Cambria" panose="02040503050406030204" pitchFamily="18" charset="0"/>
              </a:rPr>
              <a:t>  To predict </a:t>
            </a:r>
            <a:r>
              <a:rPr lang="en-US" sz="2000" b="1" dirty="0">
                <a:latin typeface="Cambria" panose="02040503050406030204" pitchFamily="18" charset="0"/>
                <a:ea typeface="Cambria" panose="02040503050406030204" pitchFamily="18" charset="0"/>
              </a:rPr>
              <a:t>the burned area of the forest in ha</a:t>
            </a:r>
          </a:p>
        </p:txBody>
      </p:sp>
      <p:graphicFrame>
        <p:nvGraphicFramePr>
          <p:cNvPr id="26" name="Table 26">
            <a:extLst>
              <a:ext uri="{FF2B5EF4-FFF2-40B4-BE49-F238E27FC236}">
                <a16:creationId xmlns:a16="http://schemas.microsoft.com/office/drawing/2014/main" id="{FD6BB666-4BAC-46DD-BFD6-9D1F7E3EA8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1771001"/>
              </p:ext>
            </p:extLst>
          </p:nvPr>
        </p:nvGraphicFramePr>
        <p:xfrm>
          <a:off x="173736" y="1721038"/>
          <a:ext cx="11854182" cy="50490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36192">
                  <a:extLst>
                    <a:ext uri="{9D8B030D-6E8A-4147-A177-3AD203B41FA5}">
                      <a16:colId xmlns:a16="http://schemas.microsoft.com/office/drawing/2014/main" val="2879048605"/>
                    </a:ext>
                  </a:extLst>
                </a:gridCol>
                <a:gridCol w="1090562">
                  <a:extLst>
                    <a:ext uri="{9D8B030D-6E8A-4147-A177-3AD203B41FA5}">
                      <a16:colId xmlns:a16="http://schemas.microsoft.com/office/drawing/2014/main" val="1845063048"/>
                    </a:ext>
                  </a:extLst>
                </a:gridCol>
                <a:gridCol w="1318204">
                  <a:extLst>
                    <a:ext uri="{9D8B030D-6E8A-4147-A177-3AD203B41FA5}">
                      <a16:colId xmlns:a16="http://schemas.microsoft.com/office/drawing/2014/main" val="1566704164"/>
                    </a:ext>
                  </a:extLst>
                </a:gridCol>
                <a:gridCol w="1318204">
                  <a:extLst>
                    <a:ext uri="{9D8B030D-6E8A-4147-A177-3AD203B41FA5}">
                      <a16:colId xmlns:a16="http://schemas.microsoft.com/office/drawing/2014/main" val="3359909177"/>
                    </a:ext>
                  </a:extLst>
                </a:gridCol>
                <a:gridCol w="1318204">
                  <a:extLst>
                    <a:ext uri="{9D8B030D-6E8A-4147-A177-3AD203B41FA5}">
                      <a16:colId xmlns:a16="http://schemas.microsoft.com/office/drawing/2014/main" val="3271953272"/>
                    </a:ext>
                  </a:extLst>
                </a:gridCol>
                <a:gridCol w="1318204">
                  <a:extLst>
                    <a:ext uri="{9D8B030D-6E8A-4147-A177-3AD203B41FA5}">
                      <a16:colId xmlns:a16="http://schemas.microsoft.com/office/drawing/2014/main" val="1853037349"/>
                    </a:ext>
                  </a:extLst>
                </a:gridCol>
                <a:gridCol w="1318204">
                  <a:extLst>
                    <a:ext uri="{9D8B030D-6E8A-4147-A177-3AD203B41FA5}">
                      <a16:colId xmlns:a16="http://schemas.microsoft.com/office/drawing/2014/main" val="654335712"/>
                    </a:ext>
                  </a:extLst>
                </a:gridCol>
                <a:gridCol w="1318204">
                  <a:extLst>
                    <a:ext uri="{9D8B030D-6E8A-4147-A177-3AD203B41FA5}">
                      <a16:colId xmlns:a16="http://schemas.microsoft.com/office/drawing/2014/main" val="607125496"/>
                    </a:ext>
                  </a:extLst>
                </a:gridCol>
                <a:gridCol w="1318204">
                  <a:extLst>
                    <a:ext uri="{9D8B030D-6E8A-4147-A177-3AD203B41FA5}">
                      <a16:colId xmlns:a16="http://schemas.microsoft.com/office/drawing/2014/main" val="3385291359"/>
                    </a:ext>
                  </a:extLst>
                </a:gridCol>
              </a:tblGrid>
              <a:tr h="311145">
                <a:tc>
                  <a:txBody>
                    <a:bodyPr/>
                    <a:lstStyle/>
                    <a:p>
                      <a:r>
                        <a:rPr lang="en-US" sz="1600" dirty="0"/>
                        <a:t>Column Name</a:t>
                      </a:r>
                      <a:endParaRPr lang="en-IN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600" b="1" dirty="0">
                          <a:effectLst/>
                        </a:rPr>
                        <a:t>Count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600" b="1" dirty="0">
                          <a:effectLst/>
                        </a:rPr>
                        <a:t>Mean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dirty="0">
                          <a:effectLst/>
                        </a:rPr>
                        <a:t>S</a:t>
                      </a:r>
                      <a:r>
                        <a:rPr lang="en-IN" sz="1600" b="1" dirty="0">
                          <a:effectLst/>
                        </a:rPr>
                        <a:t>td Dev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600" b="1" dirty="0">
                          <a:effectLst/>
                        </a:rPr>
                        <a:t>Min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600" b="1" dirty="0">
                          <a:effectLst/>
                        </a:rPr>
                        <a:t>25%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600" b="1" dirty="0">
                          <a:effectLst/>
                        </a:rPr>
                        <a:t>50%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600" b="1" dirty="0">
                          <a:effectLst/>
                        </a:rPr>
                        <a:t>75%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600" b="1" dirty="0">
                          <a:effectLst/>
                        </a:rPr>
                        <a:t>Max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24744125"/>
                  </a:ext>
                </a:extLst>
              </a:tr>
              <a:tr h="312751">
                <a:tc>
                  <a:txBody>
                    <a:bodyPr/>
                    <a:lstStyle/>
                    <a:p>
                      <a:pPr algn="r" fontAlgn="ctr"/>
                      <a:r>
                        <a:rPr lang="en-IN" sz="1600" b="1" dirty="0">
                          <a:effectLst/>
                        </a:rPr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600" dirty="0">
                          <a:effectLst/>
                        </a:rPr>
                        <a:t>517.0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600" dirty="0">
                          <a:effectLst/>
                        </a:rPr>
                        <a:t>4.669246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600" dirty="0">
                          <a:effectLst/>
                        </a:rPr>
                        <a:t>2.313778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600" dirty="0">
                          <a:effectLst/>
                        </a:rPr>
                        <a:t>1.0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600" dirty="0">
                          <a:effectLst/>
                        </a:rPr>
                        <a:t>3.0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600" dirty="0">
                          <a:effectLst/>
                        </a:rPr>
                        <a:t>4.00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600" dirty="0">
                          <a:effectLst/>
                        </a:rPr>
                        <a:t>7.00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600" dirty="0">
                          <a:effectLst/>
                        </a:rPr>
                        <a:t>9.00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95297483"/>
                  </a:ext>
                </a:extLst>
              </a:tr>
              <a:tr h="312751">
                <a:tc>
                  <a:txBody>
                    <a:bodyPr/>
                    <a:lstStyle/>
                    <a:p>
                      <a:pPr algn="r" fontAlgn="ctr"/>
                      <a:r>
                        <a:rPr lang="en-IN" sz="1600" b="1" dirty="0">
                          <a:effectLst/>
                        </a:rPr>
                        <a:t>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600" dirty="0">
                          <a:effectLst/>
                        </a:rPr>
                        <a:t>517.0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600">
                          <a:effectLst/>
                        </a:rPr>
                        <a:t>4.299807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600">
                          <a:effectLst/>
                        </a:rPr>
                        <a:t>1.229900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600">
                          <a:effectLst/>
                        </a:rPr>
                        <a:t>2.0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600" dirty="0">
                          <a:effectLst/>
                        </a:rPr>
                        <a:t>4.0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600" dirty="0">
                          <a:effectLst/>
                        </a:rPr>
                        <a:t>4.00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600" dirty="0">
                          <a:effectLst/>
                        </a:rPr>
                        <a:t>5.00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600" dirty="0">
                          <a:effectLst/>
                        </a:rPr>
                        <a:t>9.00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76114227"/>
                  </a:ext>
                </a:extLst>
              </a:tr>
              <a:tr h="487084">
                <a:tc>
                  <a:txBody>
                    <a:bodyPr/>
                    <a:lstStyle/>
                    <a:p>
                      <a:pPr algn="r" fontAlgn="ctr"/>
                      <a:r>
                        <a:rPr lang="en-IN" sz="1600" b="1">
                          <a:effectLst/>
                        </a:rPr>
                        <a:t>FFMC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600" dirty="0">
                          <a:effectLst/>
                        </a:rPr>
                        <a:t>517.0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600">
                          <a:effectLst/>
                        </a:rPr>
                        <a:t>90.644681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600">
                          <a:effectLst/>
                        </a:rPr>
                        <a:t>5.520111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600">
                          <a:effectLst/>
                        </a:rPr>
                        <a:t>18.7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600">
                          <a:effectLst/>
                        </a:rPr>
                        <a:t>90.2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600" dirty="0">
                          <a:effectLst/>
                        </a:rPr>
                        <a:t>91.60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600" dirty="0">
                          <a:effectLst/>
                        </a:rPr>
                        <a:t>92.90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600" dirty="0">
                          <a:effectLst/>
                        </a:rPr>
                        <a:t>96.20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6614536"/>
                  </a:ext>
                </a:extLst>
              </a:tr>
              <a:tr h="544503">
                <a:tc>
                  <a:txBody>
                    <a:bodyPr/>
                    <a:lstStyle/>
                    <a:p>
                      <a:pPr algn="r" fontAlgn="ctr"/>
                      <a:r>
                        <a:rPr lang="en-IN" sz="1600" b="1">
                          <a:effectLst/>
                        </a:rPr>
                        <a:t>DMC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600" dirty="0">
                          <a:effectLst/>
                        </a:rPr>
                        <a:t>517.0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600">
                          <a:effectLst/>
                        </a:rPr>
                        <a:t>110.872340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600">
                          <a:effectLst/>
                        </a:rPr>
                        <a:t>64.046482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600">
                          <a:effectLst/>
                        </a:rPr>
                        <a:t>1.1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600">
                          <a:effectLst/>
                        </a:rPr>
                        <a:t>68.6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600">
                          <a:effectLst/>
                        </a:rPr>
                        <a:t>108.30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600" dirty="0">
                          <a:effectLst/>
                        </a:rPr>
                        <a:t>142.40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600" dirty="0">
                          <a:effectLst/>
                        </a:rPr>
                        <a:t>291.30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77628633"/>
                  </a:ext>
                </a:extLst>
              </a:tr>
              <a:tr h="544503">
                <a:tc>
                  <a:txBody>
                    <a:bodyPr/>
                    <a:lstStyle/>
                    <a:p>
                      <a:pPr algn="r" fontAlgn="ctr"/>
                      <a:r>
                        <a:rPr lang="en-IN" sz="1600" b="1">
                          <a:effectLst/>
                        </a:rPr>
                        <a:t>DC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600" dirty="0">
                          <a:effectLst/>
                        </a:rPr>
                        <a:t>517.0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600">
                          <a:effectLst/>
                        </a:rPr>
                        <a:t>547.940039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600">
                          <a:effectLst/>
                        </a:rPr>
                        <a:t>248.066192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600">
                          <a:effectLst/>
                        </a:rPr>
                        <a:t>7.9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600">
                          <a:effectLst/>
                        </a:rPr>
                        <a:t>437.7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600">
                          <a:effectLst/>
                        </a:rPr>
                        <a:t>664.20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600" dirty="0">
                          <a:effectLst/>
                        </a:rPr>
                        <a:t>713.90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600" dirty="0">
                          <a:effectLst/>
                        </a:rPr>
                        <a:t>860.60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10026666"/>
                  </a:ext>
                </a:extLst>
              </a:tr>
              <a:tr h="312751">
                <a:tc>
                  <a:txBody>
                    <a:bodyPr/>
                    <a:lstStyle/>
                    <a:p>
                      <a:pPr algn="r" fontAlgn="ctr"/>
                      <a:r>
                        <a:rPr lang="en-IN" sz="1600" b="1">
                          <a:effectLst/>
                        </a:rPr>
                        <a:t>ISI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600" dirty="0">
                          <a:effectLst/>
                        </a:rPr>
                        <a:t>517.0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600">
                          <a:effectLst/>
                        </a:rPr>
                        <a:t>9.021663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600">
                          <a:effectLst/>
                        </a:rPr>
                        <a:t>4.559477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600">
                          <a:effectLst/>
                        </a:rPr>
                        <a:t>0.0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600">
                          <a:effectLst/>
                        </a:rPr>
                        <a:t>6.5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600">
                          <a:effectLst/>
                        </a:rPr>
                        <a:t>8.40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600" dirty="0">
                          <a:effectLst/>
                        </a:rPr>
                        <a:t>10.80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600" dirty="0">
                          <a:effectLst/>
                        </a:rPr>
                        <a:t>56.10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01941270"/>
                  </a:ext>
                </a:extLst>
              </a:tr>
              <a:tr h="487084">
                <a:tc>
                  <a:txBody>
                    <a:bodyPr/>
                    <a:lstStyle/>
                    <a:p>
                      <a:pPr algn="r" fontAlgn="ctr"/>
                      <a:r>
                        <a:rPr lang="en-IN" sz="1600" b="1">
                          <a:effectLst/>
                        </a:rPr>
                        <a:t>temp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600" dirty="0">
                          <a:effectLst/>
                        </a:rPr>
                        <a:t>517.0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600">
                          <a:effectLst/>
                        </a:rPr>
                        <a:t>18.889168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600">
                          <a:effectLst/>
                        </a:rPr>
                        <a:t>5.806625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600">
                          <a:effectLst/>
                        </a:rPr>
                        <a:t>2.2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600">
                          <a:effectLst/>
                        </a:rPr>
                        <a:t>15.5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600">
                          <a:effectLst/>
                        </a:rPr>
                        <a:t>19.30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600" dirty="0">
                          <a:effectLst/>
                        </a:rPr>
                        <a:t>22.80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600" dirty="0">
                          <a:effectLst/>
                        </a:rPr>
                        <a:t>33.30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81334325"/>
                  </a:ext>
                </a:extLst>
              </a:tr>
              <a:tr h="487084">
                <a:tc>
                  <a:txBody>
                    <a:bodyPr/>
                    <a:lstStyle/>
                    <a:p>
                      <a:pPr algn="r" fontAlgn="ctr"/>
                      <a:r>
                        <a:rPr lang="en-IN" sz="1600" b="1">
                          <a:effectLst/>
                        </a:rPr>
                        <a:t>RH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600" dirty="0">
                          <a:effectLst/>
                        </a:rPr>
                        <a:t>517.0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600">
                          <a:effectLst/>
                        </a:rPr>
                        <a:t>44.288201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600">
                          <a:effectLst/>
                        </a:rPr>
                        <a:t>16.317469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600">
                          <a:effectLst/>
                        </a:rPr>
                        <a:t>15.0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600">
                          <a:effectLst/>
                        </a:rPr>
                        <a:t>33.0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600">
                          <a:effectLst/>
                        </a:rPr>
                        <a:t>42.00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600" dirty="0">
                          <a:effectLst/>
                        </a:rPr>
                        <a:t>53.00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600" dirty="0">
                          <a:effectLst/>
                        </a:rPr>
                        <a:t>100.00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6636959"/>
                  </a:ext>
                </a:extLst>
              </a:tr>
              <a:tr h="312751">
                <a:tc>
                  <a:txBody>
                    <a:bodyPr/>
                    <a:lstStyle/>
                    <a:p>
                      <a:pPr algn="r" fontAlgn="ctr"/>
                      <a:r>
                        <a:rPr lang="en-IN" sz="1600" b="1">
                          <a:effectLst/>
                        </a:rPr>
                        <a:t>wind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600" dirty="0">
                          <a:effectLst/>
                        </a:rPr>
                        <a:t>517.0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600">
                          <a:effectLst/>
                        </a:rPr>
                        <a:t>4.017602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600">
                          <a:effectLst/>
                        </a:rPr>
                        <a:t>1.791653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600">
                          <a:effectLst/>
                        </a:rPr>
                        <a:t>0.4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600">
                          <a:effectLst/>
                        </a:rPr>
                        <a:t>2.7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600">
                          <a:effectLst/>
                        </a:rPr>
                        <a:t>4.00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600" dirty="0">
                          <a:effectLst/>
                        </a:rPr>
                        <a:t>4.90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600" dirty="0">
                          <a:effectLst/>
                        </a:rPr>
                        <a:t>9.40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98239391"/>
                  </a:ext>
                </a:extLst>
              </a:tr>
              <a:tr h="312751">
                <a:tc>
                  <a:txBody>
                    <a:bodyPr/>
                    <a:lstStyle/>
                    <a:p>
                      <a:pPr algn="r" fontAlgn="ctr"/>
                      <a:r>
                        <a:rPr lang="en-IN" sz="1600" b="1">
                          <a:effectLst/>
                        </a:rPr>
                        <a:t>rain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600" dirty="0">
                          <a:effectLst/>
                        </a:rPr>
                        <a:t>517.0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600">
                          <a:effectLst/>
                        </a:rPr>
                        <a:t>0.021663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600">
                          <a:effectLst/>
                        </a:rPr>
                        <a:t>0.295959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600">
                          <a:effectLst/>
                        </a:rPr>
                        <a:t>0.0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600">
                          <a:effectLst/>
                        </a:rPr>
                        <a:t>0.0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600" dirty="0">
                          <a:effectLst/>
                        </a:rPr>
                        <a:t>0.00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600" dirty="0">
                          <a:effectLst/>
                        </a:rPr>
                        <a:t>0.00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600" dirty="0">
                          <a:effectLst/>
                        </a:rPr>
                        <a:t>6.40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68753237"/>
                  </a:ext>
                </a:extLst>
              </a:tr>
              <a:tr h="487084">
                <a:tc>
                  <a:txBody>
                    <a:bodyPr/>
                    <a:lstStyle/>
                    <a:p>
                      <a:pPr algn="r" fontAlgn="ctr"/>
                      <a:r>
                        <a:rPr lang="en-IN" sz="1600" b="1">
                          <a:effectLst/>
                        </a:rPr>
                        <a:t>area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600" dirty="0">
                          <a:effectLst/>
                        </a:rPr>
                        <a:t>517.0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600">
                          <a:effectLst/>
                        </a:rPr>
                        <a:t>12.847292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600">
                          <a:effectLst/>
                        </a:rPr>
                        <a:t>63.655818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600">
                          <a:effectLst/>
                        </a:rPr>
                        <a:t>0.0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600">
                          <a:effectLst/>
                        </a:rPr>
                        <a:t>0.0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600">
                          <a:effectLst/>
                        </a:rPr>
                        <a:t>0.52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600" dirty="0">
                          <a:effectLst/>
                        </a:rPr>
                        <a:t>6.57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600" dirty="0">
                          <a:effectLst/>
                        </a:rPr>
                        <a:t>1090.84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141523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60553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Picture 7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"/>
            <a:ext cx="12192000" cy="542925"/>
          </a:xfrm>
          <a:prstGeom prst="rect">
            <a:avLst/>
          </a:prstGeom>
        </p:spPr>
      </p:pic>
      <p:sp>
        <p:nvSpPr>
          <p:cNvPr id="81" name="TextBox 80"/>
          <p:cNvSpPr txBox="1"/>
          <p:nvPr/>
        </p:nvSpPr>
        <p:spPr>
          <a:xfrm>
            <a:off x="39412" y="-5628"/>
            <a:ext cx="1215258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800" spc="300" dirty="0">
                <a:solidFill>
                  <a:prstClr val="white"/>
                </a:solidFill>
                <a:latin typeface="Cambria" panose="02040503050406030204" pitchFamily="18" charset="0"/>
              </a:rPr>
              <a:t>EDA</a:t>
            </a:r>
          </a:p>
        </p:txBody>
      </p:sp>
      <p:sp>
        <p:nvSpPr>
          <p:cNvPr id="3" name="Pentagon 2"/>
          <p:cNvSpPr/>
          <p:nvPr/>
        </p:nvSpPr>
        <p:spPr>
          <a:xfrm>
            <a:off x="0" y="667610"/>
            <a:ext cx="5084064" cy="528637"/>
          </a:xfrm>
          <a:prstGeom prst="homePlate">
            <a:avLst/>
          </a:prstGeom>
          <a:solidFill>
            <a:schemeClr val="accent1">
              <a:lumMod val="7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latin typeface="Cambria" panose="02040503050406030204" pitchFamily="18" charset="0"/>
              </a:rPr>
              <a:t>Dependent Variable Analysis(Area)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92C484-2857-4C02-9540-26EBB0B599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06" y="1274018"/>
            <a:ext cx="12192000" cy="389977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A6997CE-250A-4947-A052-A4F492BFD189}"/>
              </a:ext>
            </a:extLst>
          </p:cNvPr>
          <p:cNvSpPr txBox="1"/>
          <p:nvPr/>
        </p:nvSpPr>
        <p:spPr>
          <a:xfrm>
            <a:off x="178414" y="5173788"/>
            <a:ext cx="11576304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600" b="1" dirty="0"/>
              <a:t>95% of the Data points are lying between zero and 200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600" b="1" dirty="0"/>
              <a:t>Only very few data points are greater than 200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600" b="1" dirty="0"/>
              <a:t>The data is highly skewed with a value of +12.84 and huge kurtosis value of 194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600" b="1" dirty="0"/>
              <a:t>It even tells you that majority of the forest fires do not cover a large area, most of the damaged area is under 50 hectares of land.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600" b="1" dirty="0"/>
              <a:t>We can apply transformation to fix the skewness and kurtosis, however we will have to inverse transform before submitting the output.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022762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Picture 7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"/>
            <a:ext cx="12192000" cy="542925"/>
          </a:xfrm>
          <a:prstGeom prst="rect">
            <a:avLst/>
          </a:prstGeom>
        </p:spPr>
      </p:pic>
      <p:sp>
        <p:nvSpPr>
          <p:cNvPr id="81" name="TextBox 80"/>
          <p:cNvSpPr txBox="1"/>
          <p:nvPr/>
        </p:nvSpPr>
        <p:spPr>
          <a:xfrm>
            <a:off x="39412" y="-5628"/>
            <a:ext cx="1215258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800" spc="300" dirty="0">
                <a:solidFill>
                  <a:prstClr val="white"/>
                </a:solidFill>
                <a:latin typeface="Cambria" panose="02040503050406030204" pitchFamily="18" charset="0"/>
              </a:rPr>
              <a:t>EDA </a:t>
            </a:r>
          </a:p>
        </p:txBody>
      </p:sp>
      <p:sp>
        <p:nvSpPr>
          <p:cNvPr id="3" name="Pentagon 2"/>
          <p:cNvSpPr/>
          <p:nvPr/>
        </p:nvSpPr>
        <p:spPr>
          <a:xfrm>
            <a:off x="0" y="667610"/>
            <a:ext cx="4572000" cy="528637"/>
          </a:xfrm>
          <a:prstGeom prst="homePlate">
            <a:avLst/>
          </a:prstGeom>
          <a:solidFill>
            <a:schemeClr val="accent1">
              <a:lumMod val="7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Cambria" panose="02040503050406030204" pitchFamily="18" charset="0"/>
              </a:rPr>
              <a:t>Analyzing Categorical Variables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8DCA12-2BB0-4D5C-B6CB-92FBBDD8A0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88544"/>
            <a:ext cx="8028432" cy="27165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2769AAD-A4F9-4F7E-8F60-ADB10F878F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412" y="4052507"/>
            <a:ext cx="8028432" cy="2716528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9F6C8C0-1F6B-4FF8-BB47-3984FA5CFE65}"/>
              </a:ext>
            </a:extLst>
          </p:cNvPr>
          <p:cNvSpPr/>
          <p:nvPr/>
        </p:nvSpPr>
        <p:spPr>
          <a:xfrm>
            <a:off x="8067844" y="1747532"/>
            <a:ext cx="3703983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N" b="1" dirty="0"/>
              <a:t>Plotted the Month vs number of forest fires occurred to understand the relation between month and burnt area of the forest.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N" b="1" dirty="0"/>
              <a:t>Similarly plotted the day vs burnt area.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N" b="1" dirty="0"/>
              <a:t>It is interesting to see that abnormally high number of the forest fires occur in the month of August and September.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N" b="1" dirty="0"/>
              <a:t>In the case of day, the days Friday to Monday have higher proportion of cases. (However, no strong indicators)</a:t>
            </a:r>
          </a:p>
        </p:txBody>
      </p:sp>
    </p:spTree>
    <p:extLst>
      <p:ext uri="{BB962C8B-B14F-4D97-AF65-F5344CB8AC3E}">
        <p14:creationId xmlns:p14="http://schemas.microsoft.com/office/powerpoint/2010/main" val="42709311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Picture 7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"/>
            <a:ext cx="12192000" cy="542925"/>
          </a:xfrm>
          <a:prstGeom prst="rect">
            <a:avLst/>
          </a:prstGeom>
        </p:spPr>
      </p:pic>
      <p:sp>
        <p:nvSpPr>
          <p:cNvPr id="81" name="TextBox 80"/>
          <p:cNvSpPr txBox="1"/>
          <p:nvPr/>
        </p:nvSpPr>
        <p:spPr>
          <a:xfrm>
            <a:off x="39412" y="-5628"/>
            <a:ext cx="1215258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800" spc="300" dirty="0">
                <a:solidFill>
                  <a:prstClr val="white"/>
                </a:solidFill>
                <a:latin typeface="Cambria" panose="02040503050406030204" pitchFamily="18" charset="0"/>
              </a:rPr>
              <a:t>EDA </a:t>
            </a:r>
          </a:p>
        </p:txBody>
      </p:sp>
      <p:sp>
        <p:nvSpPr>
          <p:cNvPr id="3" name="Pentagon 2"/>
          <p:cNvSpPr/>
          <p:nvPr/>
        </p:nvSpPr>
        <p:spPr>
          <a:xfrm>
            <a:off x="-1" y="667610"/>
            <a:ext cx="6392849" cy="763625"/>
          </a:xfrm>
          <a:prstGeom prst="homePlate">
            <a:avLst/>
          </a:prstGeom>
          <a:solidFill>
            <a:schemeClr val="accent1">
              <a:lumMod val="7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Cambria" panose="02040503050406030204" pitchFamily="18" charset="0"/>
              </a:rPr>
              <a:t>Relation Between the </a:t>
            </a:r>
          </a:p>
          <a:p>
            <a:pPr algn="ctr"/>
            <a:r>
              <a:rPr lang="en-US" sz="2400" dirty="0">
                <a:latin typeface="Cambria" panose="02040503050406030204" pitchFamily="18" charset="0"/>
              </a:rPr>
              <a:t>Numerical Variables vs Dependent Variable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932CD71-08A3-4FCB-AE4E-C74A59D10A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772" y="1555916"/>
            <a:ext cx="7666075" cy="5234661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5D13179-27CE-4701-B131-9E6489FE3E3F}"/>
              </a:ext>
            </a:extLst>
          </p:cNvPr>
          <p:cNvSpPr/>
          <p:nvPr/>
        </p:nvSpPr>
        <p:spPr>
          <a:xfrm>
            <a:off x="7910623" y="1555916"/>
            <a:ext cx="3898605" cy="501500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>
            <a:norm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Plotted the Pearson Coefficient on the numerical variables to understand the relation between numerical and dependent variable Area.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Most of the variables used in the data is not strongly correlated with Area burnt.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But we can see there are lot of multi Collinear variables present in the data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RH, temp , ISI, DC, DMC, FFMC are the strongly multi collinear variables.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X and Y are just locations and hence they are 50% correlated.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507163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FEC9AC63-18BB-4EE1-B151-7F2D105D19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9184302"/>
              </p:ext>
            </p:extLst>
          </p:nvPr>
        </p:nvGraphicFramePr>
        <p:xfrm>
          <a:off x="113840" y="1630344"/>
          <a:ext cx="5202439" cy="42726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16076">
                  <a:extLst>
                    <a:ext uri="{9D8B030D-6E8A-4147-A177-3AD203B41FA5}">
                      <a16:colId xmlns:a16="http://schemas.microsoft.com/office/drawing/2014/main" val="1040256127"/>
                    </a:ext>
                  </a:extLst>
                </a:gridCol>
                <a:gridCol w="3386363">
                  <a:extLst>
                    <a:ext uri="{9D8B030D-6E8A-4147-A177-3AD203B41FA5}">
                      <a16:colId xmlns:a16="http://schemas.microsoft.com/office/drawing/2014/main" val="4268552616"/>
                    </a:ext>
                  </a:extLst>
                </a:gridCol>
              </a:tblGrid>
              <a:tr h="243308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+mn-lt"/>
                        </a:rPr>
                        <a:t>Column Name</a:t>
                      </a:r>
                      <a:endParaRPr lang="en-IN" sz="14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+mn-lt"/>
                        </a:rPr>
                        <a:t>Outlier Values</a:t>
                      </a:r>
                      <a:endParaRPr lang="en-IN" sz="14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8046602"/>
                  </a:ext>
                </a:extLst>
              </a:tr>
              <a:tr h="243308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+mn-lt"/>
                        </a:rPr>
                        <a:t>X</a:t>
                      </a:r>
                      <a:endParaRPr lang="en-IN" sz="1400" b="1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latin typeface="+mn-lt"/>
                        </a:rPr>
                        <a:t>NA</a:t>
                      </a:r>
                      <a:endParaRPr lang="en-IN" sz="1400" b="1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6189131"/>
                  </a:ext>
                </a:extLst>
              </a:tr>
              <a:tr h="243308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+mn-lt"/>
                        </a:rPr>
                        <a:t>Y</a:t>
                      </a:r>
                      <a:endParaRPr lang="en-IN" sz="1400" b="1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+mn-lt"/>
                        </a:rPr>
                        <a:t>9 ,9, 9, 9, 9, 8, 9</a:t>
                      </a:r>
                      <a:endParaRPr lang="en-IN" sz="1400" b="1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0708543"/>
                  </a:ext>
                </a:extLst>
              </a:tr>
              <a:tr h="243308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+mn-lt"/>
                        </a:rPr>
                        <a:t>month</a:t>
                      </a:r>
                      <a:endParaRPr lang="en-IN" sz="1400" b="1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latin typeface="+mn-lt"/>
                        </a:rPr>
                        <a:t>NA</a:t>
                      </a:r>
                      <a:endParaRPr lang="en-IN" sz="1400" b="1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2179384"/>
                  </a:ext>
                </a:extLst>
              </a:tr>
              <a:tr h="243308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+mn-lt"/>
                        </a:rPr>
                        <a:t>day</a:t>
                      </a:r>
                      <a:endParaRPr lang="en-IN" sz="1400" b="1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latin typeface="+mn-lt"/>
                        </a:rPr>
                        <a:t>NA</a:t>
                      </a:r>
                      <a:endParaRPr lang="en-IN" sz="1400" b="1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2938235"/>
                  </a:ext>
                </a:extLst>
              </a:tr>
              <a:tr h="310277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+mn-lt"/>
                        </a:rPr>
                        <a:t>FFMC</a:t>
                      </a:r>
                      <a:endParaRPr lang="en-IN" sz="1400" b="1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+mn-lt"/>
                        </a:rPr>
                        <a:t>63.5, 69. 6,8.2, 63.5 ,53.4, 50.4, 18.7</a:t>
                      </a:r>
                      <a:endParaRPr lang="en-IN" sz="1400" b="1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7039738"/>
                  </a:ext>
                </a:extLst>
              </a:tr>
              <a:tr h="243308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+mn-lt"/>
                        </a:rPr>
                        <a:t>DMC</a:t>
                      </a:r>
                      <a:endParaRPr lang="en-IN" sz="1400" b="1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latin typeface="+mn-lt"/>
                        </a:rPr>
                        <a:t>NA</a:t>
                      </a:r>
                      <a:endParaRPr lang="en-IN" sz="1400" b="1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4260923"/>
                  </a:ext>
                </a:extLst>
              </a:tr>
              <a:tr h="243308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+mn-lt"/>
                        </a:rPr>
                        <a:t>DC</a:t>
                      </a:r>
                      <a:endParaRPr lang="en-IN" sz="1400" b="1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latin typeface="+mn-lt"/>
                        </a:rPr>
                        <a:t>NA</a:t>
                      </a:r>
                      <a:endParaRPr lang="en-IN" sz="1400" b="1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6504959"/>
                  </a:ext>
                </a:extLst>
              </a:tr>
              <a:tr h="243308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+mn-lt"/>
                        </a:rPr>
                        <a:t>ISI</a:t>
                      </a:r>
                      <a:endParaRPr lang="en-IN" sz="1400" b="1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+mn-lt"/>
                        </a:rPr>
                        <a:t>56.1, 22.7</a:t>
                      </a:r>
                      <a:endParaRPr lang="en-IN" sz="1400" b="1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4145563"/>
                  </a:ext>
                </a:extLst>
              </a:tr>
              <a:tr h="243308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+mn-lt"/>
                        </a:rPr>
                        <a:t>temp</a:t>
                      </a:r>
                      <a:endParaRPr lang="en-IN" sz="1400" b="1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latin typeface="+mn-lt"/>
                        </a:rPr>
                        <a:t>NA</a:t>
                      </a:r>
                      <a:endParaRPr lang="en-IN" sz="1400" b="1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1714330"/>
                  </a:ext>
                </a:extLst>
              </a:tr>
              <a:tr h="243308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+mn-lt"/>
                        </a:rPr>
                        <a:t>RH </a:t>
                      </a:r>
                      <a:endParaRPr lang="en-IN" sz="1400" b="1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+mn-lt"/>
                        </a:rPr>
                        <a:t>97, 99, 96, 94, 100</a:t>
                      </a:r>
                      <a:endParaRPr lang="en-IN" sz="1400" b="1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4741147"/>
                  </a:ext>
                </a:extLst>
              </a:tr>
              <a:tr h="243308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+mn-lt"/>
                        </a:rPr>
                        <a:t>rain</a:t>
                      </a:r>
                      <a:endParaRPr lang="en-IN" sz="1400" b="1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+mn-lt"/>
                        </a:rPr>
                        <a:t>1., 6.4, 1.4</a:t>
                      </a:r>
                      <a:endParaRPr lang="en-IN" sz="1400" b="1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6859448"/>
                  </a:ext>
                </a:extLst>
              </a:tr>
              <a:tr h="243308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+mn-lt"/>
                        </a:rPr>
                        <a:t>area</a:t>
                      </a:r>
                      <a:endParaRPr lang="en-IN" sz="1400" b="1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+mn-lt"/>
                        </a:rPr>
                        <a:t>212.88, 1090.84, 746.28, 278.53,</a:t>
                      </a:r>
                      <a:endParaRPr lang="en-IN" sz="1400" b="1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0325242"/>
                  </a:ext>
                </a:extLst>
              </a:tr>
              <a:tr h="243308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+mn-lt"/>
                        </a:rPr>
                        <a:t>wind</a:t>
                      </a:r>
                      <a:endParaRPr lang="en-IN" sz="1400" b="1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+mn-lt"/>
                        </a:rPr>
                        <a:t>9.4 ,9.4 ,9.4 ,9.4</a:t>
                      </a:r>
                      <a:endParaRPr lang="en-IN" sz="1400" b="1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0886851"/>
                  </a:ext>
                </a:extLst>
              </a:tr>
            </a:tbl>
          </a:graphicData>
        </a:graphic>
      </p:graphicFrame>
      <p:pic>
        <p:nvPicPr>
          <p:cNvPr id="80" name="Picture 7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"/>
            <a:ext cx="12192000" cy="542925"/>
          </a:xfrm>
          <a:prstGeom prst="rect">
            <a:avLst/>
          </a:prstGeom>
        </p:spPr>
      </p:pic>
      <p:sp>
        <p:nvSpPr>
          <p:cNvPr id="81" name="TextBox 80"/>
          <p:cNvSpPr txBox="1"/>
          <p:nvPr/>
        </p:nvSpPr>
        <p:spPr>
          <a:xfrm>
            <a:off x="39412" y="-5628"/>
            <a:ext cx="1215258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800" spc="300" dirty="0">
                <a:solidFill>
                  <a:prstClr val="white"/>
                </a:solidFill>
                <a:latin typeface="Cambria" panose="02040503050406030204" pitchFamily="18" charset="0"/>
              </a:rPr>
              <a:t>Outlier Detection and Data Preparation </a:t>
            </a:r>
          </a:p>
        </p:txBody>
      </p:sp>
      <p:sp>
        <p:nvSpPr>
          <p:cNvPr id="3" name="Pentagon 2"/>
          <p:cNvSpPr/>
          <p:nvPr/>
        </p:nvSpPr>
        <p:spPr>
          <a:xfrm>
            <a:off x="-1" y="667610"/>
            <a:ext cx="5404459" cy="763625"/>
          </a:xfrm>
          <a:prstGeom prst="homePlate">
            <a:avLst/>
          </a:prstGeom>
          <a:solidFill>
            <a:schemeClr val="accent1">
              <a:lumMod val="7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latin typeface="Cambria" panose="02040503050406030204" pitchFamily="18" charset="0"/>
              </a:rPr>
              <a:t>Outlier Detection Using Z Score Test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5D13179-27CE-4701-B131-9E6489FE3E3F}"/>
              </a:ext>
            </a:extLst>
          </p:cNvPr>
          <p:cNvSpPr/>
          <p:nvPr/>
        </p:nvSpPr>
        <p:spPr>
          <a:xfrm>
            <a:off x="202019" y="6058965"/>
            <a:ext cx="5202439" cy="76362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>
            <a:norm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Outliers are present in Y, FFMC , ISI, RH, Rain, Area, Wind columns.</a:t>
            </a:r>
            <a:endParaRPr lang="en-IN" dirty="0"/>
          </a:p>
        </p:txBody>
      </p:sp>
      <p:sp>
        <p:nvSpPr>
          <p:cNvPr id="13" name="Pentagon 2">
            <a:extLst>
              <a:ext uri="{FF2B5EF4-FFF2-40B4-BE49-F238E27FC236}">
                <a16:creationId xmlns:a16="http://schemas.microsoft.com/office/drawing/2014/main" id="{124E4C02-335D-4706-AEE2-684208DEBCEA}"/>
              </a:ext>
            </a:extLst>
          </p:cNvPr>
          <p:cNvSpPr/>
          <p:nvPr/>
        </p:nvSpPr>
        <p:spPr>
          <a:xfrm>
            <a:off x="6633853" y="667610"/>
            <a:ext cx="5558147" cy="763625"/>
          </a:xfrm>
          <a:prstGeom prst="homePlate">
            <a:avLst/>
          </a:prstGeom>
          <a:solidFill>
            <a:schemeClr val="accent1">
              <a:lumMod val="7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Cambria" panose="02040503050406030204" pitchFamily="18" charset="0"/>
              </a:rPr>
              <a:t>Converting the Dependent Variable into Categories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39C08D0-AB43-40D8-AE8C-85F472A497B5}"/>
              </a:ext>
            </a:extLst>
          </p:cNvPr>
          <p:cNvSpPr/>
          <p:nvPr/>
        </p:nvSpPr>
        <p:spPr>
          <a:xfrm>
            <a:off x="6726867" y="1798282"/>
            <a:ext cx="329963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b="1" dirty="0"/>
              <a:t>Area = 0.0     "No damage"</a:t>
            </a:r>
          </a:p>
          <a:p>
            <a:r>
              <a:rPr lang="en-IN" b="1" dirty="0"/>
              <a:t>Area &lt;= 1      “Low"</a:t>
            </a:r>
          </a:p>
          <a:p>
            <a:r>
              <a:rPr lang="en-IN" b="1" dirty="0"/>
              <a:t>Area &lt;= 25    “Moderate"</a:t>
            </a:r>
          </a:p>
          <a:p>
            <a:r>
              <a:rPr lang="en-IN" b="1" dirty="0"/>
              <a:t>Area &lt;= 100  “High"</a:t>
            </a:r>
          </a:p>
          <a:p>
            <a:r>
              <a:rPr lang="en-IN" b="1" dirty="0"/>
              <a:t>Area&gt;100      “Very High"</a:t>
            </a:r>
          </a:p>
        </p:txBody>
      </p:sp>
      <p:graphicFrame>
        <p:nvGraphicFramePr>
          <p:cNvPr id="14" name="Table 14">
            <a:extLst>
              <a:ext uri="{FF2B5EF4-FFF2-40B4-BE49-F238E27FC236}">
                <a16:creationId xmlns:a16="http://schemas.microsoft.com/office/drawing/2014/main" id="{9CC91E5A-9587-42CB-ACEE-9303BD0E01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436830"/>
              </p:ext>
            </p:extLst>
          </p:nvPr>
        </p:nvGraphicFramePr>
        <p:xfrm>
          <a:off x="6726867" y="3642657"/>
          <a:ext cx="3703673" cy="24185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7161">
                  <a:extLst>
                    <a:ext uri="{9D8B030D-6E8A-4147-A177-3AD203B41FA5}">
                      <a16:colId xmlns:a16="http://schemas.microsoft.com/office/drawing/2014/main" val="1557241805"/>
                    </a:ext>
                  </a:extLst>
                </a:gridCol>
                <a:gridCol w="2126512">
                  <a:extLst>
                    <a:ext uri="{9D8B030D-6E8A-4147-A177-3AD203B41FA5}">
                      <a16:colId xmlns:a16="http://schemas.microsoft.com/office/drawing/2014/main" val="823203984"/>
                    </a:ext>
                  </a:extLst>
                </a:gridCol>
              </a:tblGrid>
              <a:tr h="40309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Category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Values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6853294"/>
                  </a:ext>
                </a:extLst>
              </a:tr>
              <a:tr h="403092"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No damage 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247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370717947"/>
                  </a:ext>
                </a:extLst>
              </a:tr>
              <a:tr h="403092"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moderate 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191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608098899"/>
                  </a:ext>
                </a:extLst>
              </a:tr>
              <a:tr h="403092"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high 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41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773684518"/>
                  </a:ext>
                </a:extLst>
              </a:tr>
              <a:tr h="403092"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low 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27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667879914"/>
                  </a:ext>
                </a:extLst>
              </a:tr>
              <a:tr h="403092"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very high 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11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40179519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761134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Picture 7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"/>
            <a:ext cx="12192000" cy="542925"/>
          </a:xfrm>
          <a:prstGeom prst="rect">
            <a:avLst/>
          </a:prstGeom>
        </p:spPr>
      </p:pic>
      <p:sp>
        <p:nvSpPr>
          <p:cNvPr id="81" name="TextBox 80"/>
          <p:cNvSpPr txBox="1"/>
          <p:nvPr/>
        </p:nvSpPr>
        <p:spPr>
          <a:xfrm>
            <a:off x="39412" y="-5628"/>
            <a:ext cx="1215258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800" spc="300" dirty="0">
                <a:solidFill>
                  <a:prstClr val="white"/>
                </a:solidFill>
                <a:latin typeface="Cambria" panose="02040503050406030204" pitchFamily="18" charset="0"/>
              </a:rPr>
              <a:t>Damage Category VS Month and Day</a:t>
            </a:r>
          </a:p>
        </p:txBody>
      </p:sp>
      <p:sp>
        <p:nvSpPr>
          <p:cNvPr id="3" name="Pentagon 2"/>
          <p:cNvSpPr/>
          <p:nvPr/>
        </p:nvSpPr>
        <p:spPr>
          <a:xfrm>
            <a:off x="-1" y="667610"/>
            <a:ext cx="5404459" cy="763625"/>
          </a:xfrm>
          <a:prstGeom prst="homePlate">
            <a:avLst/>
          </a:prstGeom>
          <a:solidFill>
            <a:schemeClr val="accent1">
              <a:lumMod val="7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latin typeface="Cambria" panose="02040503050406030204" pitchFamily="18" charset="0"/>
              </a:rPr>
              <a:t>Analysis on Categories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662E78B-257A-4624-8349-643C4CCF62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13" y="1555916"/>
            <a:ext cx="6467714" cy="343075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38B9C71-71FC-4024-BE3A-3A52DF45F9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4290" y="1555916"/>
            <a:ext cx="5518297" cy="343075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554CE05-118E-43A6-BAE7-C2A3079FEF76}"/>
              </a:ext>
            </a:extLst>
          </p:cNvPr>
          <p:cNvSpPr txBox="1"/>
          <p:nvPr/>
        </p:nvSpPr>
        <p:spPr>
          <a:xfrm>
            <a:off x="184731" y="5298521"/>
            <a:ext cx="1181942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600" b="1" dirty="0"/>
              <a:t>Previously we had observed that August and September had the greatest number of forest fires. And from the above plot of month, we can understand few things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sz="1600" b="1" dirty="0"/>
              <a:t>Most of the fires in August were low (&lt; 1 hectare). 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sz="1600" b="1" dirty="0"/>
              <a:t>The very high damages(&gt;100 hectares) happened in only 3 months - august, July and September.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600" b="1" dirty="0"/>
              <a:t>Regarding fire damage per day, nothing much can be observed. Except that, there were no very high damaging fires on Friday and on Saturdays it has been reported most.</a:t>
            </a:r>
          </a:p>
        </p:txBody>
      </p:sp>
    </p:spTree>
    <p:extLst>
      <p:ext uri="{BB962C8B-B14F-4D97-AF65-F5344CB8AC3E}">
        <p14:creationId xmlns:p14="http://schemas.microsoft.com/office/powerpoint/2010/main" val="10426955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Picture 7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"/>
            <a:ext cx="12192000" cy="542925"/>
          </a:xfrm>
          <a:prstGeom prst="rect">
            <a:avLst/>
          </a:prstGeom>
        </p:spPr>
      </p:pic>
      <p:sp>
        <p:nvSpPr>
          <p:cNvPr id="81" name="TextBox 80"/>
          <p:cNvSpPr txBox="1"/>
          <p:nvPr/>
        </p:nvSpPr>
        <p:spPr>
          <a:xfrm>
            <a:off x="39412" y="-5628"/>
            <a:ext cx="1215258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800" spc="300" dirty="0">
                <a:solidFill>
                  <a:prstClr val="white"/>
                </a:solidFill>
                <a:latin typeface="Cambria" panose="02040503050406030204" pitchFamily="18" charset="0"/>
              </a:rPr>
              <a:t>Data Splitting and Model Application</a:t>
            </a:r>
          </a:p>
        </p:txBody>
      </p:sp>
      <p:sp>
        <p:nvSpPr>
          <p:cNvPr id="3" name="Pentagon 2"/>
          <p:cNvSpPr/>
          <p:nvPr/>
        </p:nvSpPr>
        <p:spPr>
          <a:xfrm>
            <a:off x="-1" y="667610"/>
            <a:ext cx="5404459" cy="763625"/>
          </a:xfrm>
          <a:prstGeom prst="homePlate">
            <a:avLst/>
          </a:prstGeom>
          <a:solidFill>
            <a:schemeClr val="accent1">
              <a:lumMod val="7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latin typeface="Cambria" panose="02040503050406030204" pitchFamily="18" charset="0"/>
              </a:rPr>
              <a:t>Model Training and Results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7492DE-2E78-4B4E-80BC-71AF1A9CD1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8035" y="1515787"/>
            <a:ext cx="7134496" cy="3175572"/>
          </a:xfrm>
          <a:prstGeom prst="rect">
            <a:avLst/>
          </a:prstGeom>
        </p:spPr>
      </p:pic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96AA90AF-B742-4D92-B8F9-5F366B677C4E}"/>
              </a:ext>
            </a:extLst>
          </p:cNvPr>
          <p:cNvGraphicFramePr/>
          <p:nvPr/>
        </p:nvGraphicFramePr>
        <p:xfrm>
          <a:off x="244549" y="1587814"/>
          <a:ext cx="3898605" cy="30373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7FDD696A-6A31-447B-8B96-6516BE27EC2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70810939"/>
              </p:ext>
            </p:extLst>
          </p:nvPr>
        </p:nvGraphicFramePr>
        <p:xfrm>
          <a:off x="3189767" y="2603711"/>
          <a:ext cx="6018028" cy="61681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</p:spTree>
    <p:extLst>
      <p:ext uri="{BB962C8B-B14F-4D97-AF65-F5344CB8AC3E}">
        <p14:creationId xmlns:p14="http://schemas.microsoft.com/office/powerpoint/2010/main" val="610386259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10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4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5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6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7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8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9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3690BDB0F70484BA46F4F3AB2B7AB09" ma:contentTypeVersion="4" ma:contentTypeDescription="Create a new document." ma:contentTypeScope="" ma:versionID="fe3dae80e5464498f29c9e86d2e4b9c5">
  <xsd:schema xmlns:xsd="http://www.w3.org/2001/XMLSchema" xmlns:xs="http://www.w3.org/2001/XMLSchema" xmlns:p="http://schemas.microsoft.com/office/2006/metadata/properties" xmlns:ns2="9424e822-4037-4a99-b475-bb449b765771" xmlns:ns3="ea0c2812-9498-4ac6-a712-987b14e4862f" targetNamespace="http://schemas.microsoft.com/office/2006/metadata/properties" ma:root="true" ma:fieldsID="bd1b64e69cde5db8c01aa0bdb47f2d10" ns2:_="" ns3:_="">
    <xsd:import namespace="9424e822-4037-4a99-b475-bb449b765771"/>
    <xsd:import namespace="ea0c2812-9498-4ac6-a712-987b14e4862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424e822-4037-4a99-b475-bb449b76577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a0c2812-9498-4ac6-a712-987b14e4862f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DE3CD57-D21E-4062-8900-B293DA8BF89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668ED5B-70D0-41C8-B7BF-B1CAC8EB645C}">
  <ds:schemaRefs>
    <ds:schemaRef ds:uri="http://schemas.microsoft.com/office/2006/documentManagement/types"/>
    <ds:schemaRef ds:uri="9424e822-4037-4a99-b475-bb449b765771"/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schemas.microsoft.com/office/infopath/2007/PartnerControls"/>
    <ds:schemaRef ds:uri="ea0c2812-9498-4ac6-a712-987b14e4862f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09C7FE3D-0084-4E9E-B40D-D2E21A9B1CE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424e822-4037-4a99-b475-bb449b765771"/>
    <ds:schemaRef ds:uri="ea0c2812-9498-4ac6-a712-987b14e4862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3233</TotalTime>
  <Words>1024</Words>
  <Application>Microsoft Office PowerPoint</Application>
  <PresentationFormat>Widescreen</PresentationFormat>
  <Paragraphs>235</Paragraphs>
  <Slides>10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10</vt:i4>
      </vt:variant>
      <vt:variant>
        <vt:lpstr>Slide Titles</vt:lpstr>
      </vt:variant>
      <vt:variant>
        <vt:i4>10</vt:i4>
      </vt:variant>
    </vt:vector>
  </HeadingPairs>
  <TitlesOfParts>
    <vt:vector size="25" baseType="lpstr">
      <vt:lpstr>Arial</vt:lpstr>
      <vt:lpstr>Calibri</vt:lpstr>
      <vt:lpstr>Calibri Light</vt:lpstr>
      <vt:lpstr>Cambria</vt:lpstr>
      <vt:lpstr>Wingdings</vt:lpstr>
      <vt:lpstr>1_Office Theme</vt:lpstr>
      <vt:lpstr>2_Office Theme</vt:lpstr>
      <vt:lpstr>3_Office Theme</vt:lpstr>
      <vt:lpstr>4_Office Theme</vt:lpstr>
      <vt:lpstr>5_Office Theme</vt:lpstr>
      <vt:lpstr>6_Office Theme</vt:lpstr>
      <vt:lpstr>7_Office Theme</vt:lpstr>
      <vt:lpstr>8_Office Theme</vt:lpstr>
      <vt:lpstr>9_Office Theme</vt:lpstr>
      <vt:lpstr>10_Office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LNT ECC DIV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Harish Ramani</dc:creator>
  <cp:lastModifiedBy>Harsha Vardhan</cp:lastModifiedBy>
  <cp:revision>178</cp:revision>
  <dcterms:created xsi:type="dcterms:W3CDTF">2016-12-09T10:10:14Z</dcterms:created>
  <dcterms:modified xsi:type="dcterms:W3CDTF">2020-08-18T04:27:59Z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ac52bb50-aef2-4dc8-bb7f-e0da22648362_Enabled">
    <vt:lpwstr>True</vt:lpwstr>
  </property>
  <property fmtid="{D5CDD505-2E9C-101B-9397-08002B2CF9AE}" pid="3" name="MSIP_Label_ac52bb50-aef2-4dc8-bb7f-e0da22648362_SiteId">
    <vt:lpwstr>264b9899-fe1b-430b-9509-2154878d5774</vt:lpwstr>
  </property>
  <property fmtid="{D5CDD505-2E9C-101B-9397-08002B2CF9AE}" pid="4" name="MSIP_Label_ac52bb50-aef2-4dc8-bb7f-e0da22648362_Ref">
    <vt:lpwstr>https://api.informationprotection.azure.com/api/264b9899-fe1b-430b-9509-2154878d5774</vt:lpwstr>
  </property>
  <property fmtid="{D5CDD505-2E9C-101B-9397-08002B2CF9AE}" pid="5" name="MSIP_Label_ac52bb50-aef2-4dc8-bb7f-e0da22648362_SetBy">
    <vt:lpwstr>harishr@lntecc.com</vt:lpwstr>
  </property>
  <property fmtid="{D5CDD505-2E9C-101B-9397-08002B2CF9AE}" pid="6" name="MSIP_Label_ac52bb50-aef2-4dc8-bb7f-e0da22648362_SetDate">
    <vt:lpwstr>2017-05-31T08:58:19.2228804+05:30</vt:lpwstr>
  </property>
  <property fmtid="{D5CDD505-2E9C-101B-9397-08002B2CF9AE}" pid="7" name="MSIP_Label_ac52bb50-aef2-4dc8-bb7f-e0da22648362_Name">
    <vt:lpwstr>LTC Internal Use</vt:lpwstr>
  </property>
  <property fmtid="{D5CDD505-2E9C-101B-9397-08002B2CF9AE}" pid="8" name="MSIP_Label_ac52bb50-aef2-4dc8-bb7f-e0da22648362_Application">
    <vt:lpwstr>Microsoft Azure Information Protection</vt:lpwstr>
  </property>
  <property fmtid="{D5CDD505-2E9C-101B-9397-08002B2CF9AE}" pid="9" name="MSIP_Label_ac52bb50-aef2-4dc8-bb7f-e0da22648362_Extended_MSFT_Method">
    <vt:lpwstr>Automatic</vt:lpwstr>
  </property>
  <property fmtid="{D5CDD505-2E9C-101B-9397-08002B2CF9AE}" pid="10" name="Sensitivity">
    <vt:lpwstr>LTC Internal Use</vt:lpwstr>
  </property>
  <property fmtid="{D5CDD505-2E9C-101B-9397-08002B2CF9AE}" pid="11" name="ContentTypeId">
    <vt:lpwstr>0x01010073690BDB0F70484BA46F4F3AB2B7AB09</vt:lpwstr>
  </property>
</Properties>
</file>